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4"/>
  </p:sldMasterIdLst>
  <p:notesMasterIdLst>
    <p:notesMasterId r:id="rId30"/>
  </p:notesMasterIdLst>
  <p:handoutMasterIdLst>
    <p:handoutMasterId r:id="rId31"/>
  </p:handoutMasterIdLst>
  <p:sldIdLst>
    <p:sldId id="256" r:id="rId5"/>
    <p:sldId id="525" r:id="rId6"/>
    <p:sldId id="545" r:id="rId7"/>
    <p:sldId id="540" r:id="rId8"/>
    <p:sldId id="541" r:id="rId9"/>
    <p:sldId id="538" r:id="rId10"/>
    <p:sldId id="546" r:id="rId11"/>
    <p:sldId id="526" r:id="rId12"/>
    <p:sldId id="537" r:id="rId13"/>
    <p:sldId id="527" r:id="rId14"/>
    <p:sldId id="528" r:id="rId15"/>
    <p:sldId id="529" r:id="rId16"/>
    <p:sldId id="530" r:id="rId17"/>
    <p:sldId id="531" r:id="rId18"/>
    <p:sldId id="532" r:id="rId19"/>
    <p:sldId id="533" r:id="rId20"/>
    <p:sldId id="544" r:id="rId21"/>
    <p:sldId id="549" r:id="rId22"/>
    <p:sldId id="258" r:id="rId23"/>
    <p:sldId id="257" r:id="rId24"/>
    <p:sldId id="547" r:id="rId25"/>
    <p:sldId id="534" r:id="rId26"/>
    <p:sldId id="535" r:id="rId27"/>
    <p:sldId id="536" r:id="rId28"/>
    <p:sldId id="521" r:id="rId29"/>
  </p:sldIdLst>
  <p:sldSz cx="9144000" cy="6858000" type="screen4x3"/>
  <p:notesSz cx="6858000" cy="9144000"/>
  <p:defaultTextStyle>
    <a:defPPr>
      <a:defRPr lang="id-ID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967" userDrawn="1">
          <p15:clr>
            <a:srgbClr val="A4A3A4"/>
          </p15:clr>
        </p15:guide>
        <p15:guide id="2" orient="horz" pos="2463" userDrawn="1">
          <p15:clr>
            <a:srgbClr val="A4A3A4"/>
          </p15:clr>
        </p15:guide>
        <p15:guide id="3" orient="horz" pos="1797" userDrawn="1">
          <p15:clr>
            <a:srgbClr val="A4A3A4"/>
          </p15:clr>
        </p15:guide>
        <p15:guide id="4" orient="horz" pos="509">
          <p15:clr>
            <a:srgbClr val="A4A3A4"/>
          </p15:clr>
        </p15:guide>
        <p15:guide id="5" pos="2883">
          <p15:clr>
            <a:srgbClr val="A4A3A4"/>
          </p15:clr>
        </p15:guide>
        <p15:guide id="6" pos="314">
          <p15:clr>
            <a:srgbClr val="A4A3A4"/>
          </p15:clr>
        </p15:guide>
        <p15:guide id="7" pos="5605">
          <p15:clr>
            <a:srgbClr val="A4A3A4"/>
          </p15:clr>
        </p15:guide>
        <p15:guide id="8" pos="528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lke Steinbronn" initials="SS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9800"/>
    <a:srgbClr val="0069B4"/>
    <a:srgbClr val="12914A"/>
    <a:srgbClr val="FDE240"/>
    <a:srgbClr val="F08C00"/>
    <a:srgbClr val="996633"/>
    <a:srgbClr val="7F3D43"/>
    <a:srgbClr val="FFCE33"/>
    <a:srgbClr val="774F27"/>
    <a:srgbClr val="9BBB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4F94E7-66BA-44FE-9A79-E6A9E3E53D24}" v="24" dt="2024-11-11T09:42:17.3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1620" y="108"/>
      </p:cViewPr>
      <p:guideLst>
        <p:guide pos="4967"/>
        <p:guide orient="horz" pos="2463"/>
        <p:guide orient="horz" pos="1797"/>
        <p:guide orient="horz" pos="509"/>
        <p:guide pos="2883"/>
        <p:guide pos="314"/>
        <p:guide pos="5605"/>
        <p:guide pos="5283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 snapToObjects="1">
      <p:cViewPr varScale="1">
        <p:scale>
          <a:sx n="80" d="100"/>
          <a:sy n="80" d="100"/>
        </p:scale>
        <p:origin x="-3174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commentAuthors" Target="commentAuthors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C4007C-4214-4C32-A35F-8FA4BF62ED0A}" type="datetimeFigureOut">
              <a:rPr lang="id-ID" smtClean="0"/>
              <a:t>13/03/2025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FDC27E-17D3-4AD7-83C9-E5D4C007C2F0}" type="slidenum">
              <a:rPr lang="id-ID" smtClean="0"/>
              <a:t>‹Nr.›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145827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E6DAFF-5223-43CD-9412-3265A93C4AA1}" type="datetimeFigureOut">
              <a:rPr lang="id-ID" smtClean="0"/>
              <a:t>13/03/2025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02ABD7-284B-4AEE-9AD5-F0CEBFB0821A}" type="slidenum">
              <a:rPr lang="id-ID" smtClean="0"/>
              <a:t>‹Nr.›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08338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E34B721F-A910-FE7A-4758-DB3DBFACBB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956662" y="-3158044"/>
            <a:ext cx="7641937" cy="7275985"/>
          </a:xfrm>
          <a:prstGeom prst="rect">
            <a:avLst/>
          </a:prstGeom>
        </p:spPr>
      </p:pic>
      <p:sp>
        <p:nvSpPr>
          <p:cNvPr id="19" name="Textplatzhalt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06413" y="479949"/>
            <a:ext cx="7825652" cy="706276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lang="de-DE" sz="3500" b="0" kern="1200" dirty="0" smtClean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20" name="Textplatzhalt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406413" y="1398417"/>
            <a:ext cx="7106894" cy="573207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lang="de-DE" sz="2000" b="0" kern="1200" dirty="0" smtClean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de-DE" dirty="0"/>
              <a:t>Untertitel</a:t>
            </a:r>
          </a:p>
        </p:txBody>
      </p:sp>
      <p:sp>
        <p:nvSpPr>
          <p:cNvPr id="16" name="Datumsplatzhalter 15">
            <a:extLst>
              <a:ext uri="{FF2B5EF4-FFF2-40B4-BE49-F238E27FC236}">
                <a16:creationId xmlns:a16="http://schemas.microsoft.com/office/drawing/2014/main" id="{9250B74A-E264-64AB-ECB6-9675ABD1EAE6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238125" y="6310779"/>
            <a:ext cx="1218079" cy="365125"/>
          </a:xfrm>
          <a:prstGeom prst="rect">
            <a:avLst/>
          </a:prstGeom>
        </p:spPr>
        <p:txBody>
          <a:bodyPr/>
          <a:lstStyle/>
          <a:p>
            <a:fld id="{08889E80-D2DA-4A67-87AA-FAA3D354248C}" type="datetime1">
              <a:rPr lang="de-DE" smtClean="0"/>
              <a:t>13.03.2025</a:t>
            </a:fld>
            <a:endParaRPr lang="en-US" dirty="0"/>
          </a:p>
        </p:txBody>
      </p:sp>
      <p:sp>
        <p:nvSpPr>
          <p:cNvPr id="18" name="Foliennummernplatzhalter 17">
            <a:extLst>
              <a:ext uri="{FF2B5EF4-FFF2-40B4-BE49-F238E27FC236}">
                <a16:creationId xmlns:a16="http://schemas.microsoft.com/office/drawing/2014/main" id="{0A1B9ABD-9D76-D39C-5BAB-B77F071BBC8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7513307" y="6369806"/>
            <a:ext cx="1348908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8F63A3B-78C7-47BE-AE5E-E10140E04643}" type="slidenum">
              <a:rPr lang="en-US" smtClean="0"/>
              <a:pPr/>
              <a:t>‹Nr.›</a:t>
            </a:fld>
            <a:endParaRPr lang="en-US" dirty="0"/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B2D1EFA0-71D8-3B0B-97EC-DE600CF4295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69188" y="6249419"/>
            <a:ext cx="1805625" cy="608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87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AB2B1DA-2DCC-08F8-F685-151D1D1413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8475" y="780951"/>
            <a:ext cx="7358638" cy="895349"/>
          </a:xfrm>
        </p:spPr>
        <p:txBody>
          <a:bodyPr>
            <a:normAutofit/>
          </a:bodyPr>
          <a:lstStyle>
            <a:lvl1pPr>
              <a:defRPr sz="250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de-DE" dirty="0"/>
              <a:t>Agenda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534A2E28-4BCF-FDA9-AFAA-FE8A3E3BA7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49030" y="6310779"/>
            <a:ext cx="13489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8E7CC1F-35B0-820C-20B4-4E422A994A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98475" y="2224088"/>
            <a:ext cx="7888288" cy="347503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" name="Inhaltsplatzhalter 17">
            <a:extLst>
              <a:ext uri="{FF2B5EF4-FFF2-40B4-BE49-F238E27FC236}">
                <a16:creationId xmlns:a16="http://schemas.microsoft.com/office/drawing/2014/main" id="{2A5A2C3D-CE9C-6746-615B-3ED38A83F7B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98475" y="243841"/>
            <a:ext cx="7888288" cy="23194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5481B49-A0A9-5CD2-80BC-6F1A847EDE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69188" y="6249419"/>
            <a:ext cx="1805625" cy="608581"/>
          </a:xfrm>
          <a:prstGeom prst="rect">
            <a:avLst/>
          </a:prstGeom>
        </p:spPr>
      </p:pic>
      <p:sp>
        <p:nvSpPr>
          <p:cNvPr id="6" name="Datumsplatzhalter 15">
            <a:extLst>
              <a:ext uri="{FF2B5EF4-FFF2-40B4-BE49-F238E27FC236}">
                <a16:creationId xmlns:a16="http://schemas.microsoft.com/office/drawing/2014/main" id="{95D38474-4E75-6D90-DC22-9309AC5CF3DB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238125" y="6310779"/>
            <a:ext cx="1218079" cy="365125"/>
          </a:xfrm>
          <a:prstGeom prst="rect">
            <a:avLst/>
          </a:prstGeom>
        </p:spPr>
        <p:txBody>
          <a:bodyPr/>
          <a:lstStyle/>
          <a:p>
            <a:fld id="{DEA0A090-113B-4820-A44D-9318A2522111}" type="datetime1">
              <a:rPr lang="de-DE" smtClean="0"/>
              <a:t>13.03.2025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380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75D2FF-1C8A-D90B-B7FA-A12624481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8475" y="4499715"/>
            <a:ext cx="4155688" cy="716816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3BA6168-CE5B-3379-BDD6-A1F610A94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549030" y="6310779"/>
            <a:ext cx="1348908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8F63A3B-78C7-47BE-AE5E-E10140E04643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8" name="Inhaltsplatzhalter 17">
            <a:extLst>
              <a:ext uri="{FF2B5EF4-FFF2-40B4-BE49-F238E27FC236}">
                <a16:creationId xmlns:a16="http://schemas.microsoft.com/office/drawing/2014/main" id="{CF174748-0C03-6F8E-96EE-540FE61E710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98475" y="243841"/>
            <a:ext cx="7888288" cy="23194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Inhaltsplatzhalter 17">
            <a:extLst>
              <a:ext uri="{FF2B5EF4-FFF2-40B4-BE49-F238E27FC236}">
                <a16:creationId xmlns:a16="http://schemas.microsoft.com/office/drawing/2014/main" id="{0A5D957C-7C8B-230B-823D-027E0C7581D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98475" y="4098446"/>
            <a:ext cx="7888288" cy="23194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B1BD2D8-713B-6245-13C8-4458BED223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69188" y="6249419"/>
            <a:ext cx="1805625" cy="608581"/>
          </a:xfrm>
          <a:prstGeom prst="rect">
            <a:avLst/>
          </a:prstGeom>
        </p:spPr>
      </p:pic>
      <p:sp>
        <p:nvSpPr>
          <p:cNvPr id="4" name="Datumsplatzhalter 15">
            <a:extLst>
              <a:ext uri="{FF2B5EF4-FFF2-40B4-BE49-F238E27FC236}">
                <a16:creationId xmlns:a16="http://schemas.microsoft.com/office/drawing/2014/main" id="{33CDC49E-4448-60BF-E07E-5691D1F02A3C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238125" y="6310779"/>
            <a:ext cx="1218079" cy="365125"/>
          </a:xfrm>
          <a:prstGeom prst="rect">
            <a:avLst/>
          </a:prstGeom>
        </p:spPr>
        <p:txBody>
          <a:bodyPr/>
          <a:lstStyle/>
          <a:p>
            <a:fld id="{2BE4A1A8-DD87-4DB5-9904-2150D3B87C86}" type="datetime1">
              <a:rPr lang="de-DE" smtClean="0"/>
              <a:t>13.03.2025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973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m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498475" y="780951"/>
            <a:ext cx="7358638" cy="895349"/>
          </a:xfrm>
        </p:spPr>
        <p:txBody>
          <a:bodyPr>
            <a:normAutofit/>
          </a:bodyPr>
          <a:lstStyle>
            <a:lvl1pPr>
              <a:defRPr sz="250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de-DE" dirty="0"/>
              <a:t>Überschrift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 userDrawn="1">
            <p:ph type="sldNum" sz="quarter" idx="4"/>
          </p:nvPr>
        </p:nvSpPr>
        <p:spPr>
          <a:xfrm>
            <a:off x="7549030" y="6310779"/>
            <a:ext cx="13489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4" name="Inhaltsplatzhalter 17">
            <a:extLst>
              <a:ext uri="{FF2B5EF4-FFF2-40B4-BE49-F238E27FC236}">
                <a16:creationId xmlns:a16="http://schemas.microsoft.com/office/drawing/2014/main" id="{67992C76-3AF1-BEB6-7870-84948C81E9F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98475" y="243841"/>
            <a:ext cx="7888288" cy="23194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28FA533-CE1B-C9E6-6820-5D107986576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98475" y="2605088"/>
            <a:ext cx="7629526" cy="20812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40B12E9-0501-2026-D07B-8E5590B82C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69188" y="6249419"/>
            <a:ext cx="1805625" cy="608581"/>
          </a:xfrm>
          <a:prstGeom prst="rect">
            <a:avLst/>
          </a:prstGeom>
        </p:spPr>
      </p:pic>
      <p:sp>
        <p:nvSpPr>
          <p:cNvPr id="6" name="Datumsplatzhalter 15">
            <a:extLst>
              <a:ext uri="{FF2B5EF4-FFF2-40B4-BE49-F238E27FC236}">
                <a16:creationId xmlns:a16="http://schemas.microsoft.com/office/drawing/2014/main" id="{498ABB1B-C740-6E8B-3D35-4C5670EBF0FA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238125" y="6310779"/>
            <a:ext cx="1218079" cy="365125"/>
          </a:xfrm>
          <a:prstGeom prst="rect">
            <a:avLst/>
          </a:prstGeom>
        </p:spPr>
        <p:txBody>
          <a:bodyPr/>
          <a:lstStyle/>
          <a:p>
            <a:fld id="{547D917A-CF7A-46F2-B0FB-5068C206B4C5}" type="datetime1">
              <a:rPr lang="de-DE" smtClean="0"/>
              <a:t>13.03.2025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584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494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hn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498475" y="780951"/>
            <a:ext cx="7358638" cy="895349"/>
          </a:xfrm>
        </p:spPr>
        <p:txBody>
          <a:bodyPr>
            <a:normAutofit/>
          </a:bodyPr>
          <a:lstStyle>
            <a:lvl1pPr>
              <a:defRPr sz="250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de-DE" dirty="0"/>
              <a:t>Überschrift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 userDrawn="1">
            <p:ph type="sldNum" sz="quarter" idx="4"/>
          </p:nvPr>
        </p:nvSpPr>
        <p:spPr>
          <a:xfrm>
            <a:off x="7549030" y="6310779"/>
            <a:ext cx="13489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4" name="Inhaltsplatzhalter 17">
            <a:extLst>
              <a:ext uri="{FF2B5EF4-FFF2-40B4-BE49-F238E27FC236}">
                <a16:creationId xmlns:a16="http://schemas.microsoft.com/office/drawing/2014/main" id="{67992C76-3AF1-BEB6-7870-84948C81E9F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98475" y="243841"/>
            <a:ext cx="7888288" cy="23194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28FA533-CE1B-C9E6-6820-5D107986576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98475" y="2605088"/>
            <a:ext cx="7629526" cy="20812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3" name="Datumsplatzhalter 15">
            <a:extLst>
              <a:ext uri="{FF2B5EF4-FFF2-40B4-BE49-F238E27FC236}">
                <a16:creationId xmlns:a16="http://schemas.microsoft.com/office/drawing/2014/main" id="{881D9F0E-9A86-FF47-9563-EC165EB4696A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238125" y="6310779"/>
            <a:ext cx="1218079" cy="365125"/>
          </a:xfrm>
          <a:prstGeom prst="rect">
            <a:avLst/>
          </a:prstGeom>
        </p:spPr>
        <p:txBody>
          <a:bodyPr/>
          <a:lstStyle/>
          <a:p>
            <a:fld id="{E0D6ED6F-22CC-48AB-A3A4-F797263D387F}" type="datetime1">
              <a:rPr lang="de-DE" smtClean="0"/>
              <a:t>13.03.2025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4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94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 m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0FEBBA2-222C-6463-8312-18C6E1ECD8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49030" y="6310779"/>
            <a:ext cx="13489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3" name="Datumsplatzhalter 15">
            <a:extLst>
              <a:ext uri="{FF2B5EF4-FFF2-40B4-BE49-F238E27FC236}">
                <a16:creationId xmlns:a16="http://schemas.microsoft.com/office/drawing/2014/main" id="{CB0E9B8D-4160-8D62-AB67-0885C2796149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238125" y="6310779"/>
            <a:ext cx="1218079" cy="365125"/>
          </a:xfrm>
          <a:prstGeom prst="rect">
            <a:avLst/>
          </a:prstGeom>
        </p:spPr>
        <p:txBody>
          <a:bodyPr/>
          <a:lstStyle/>
          <a:p>
            <a:fld id="{05FB4331-22A2-4EF3-A45D-3BF3600B9A40}" type="datetime1">
              <a:rPr lang="de-DE" smtClean="0"/>
              <a:t>13.03.2025</a:t>
            </a:fld>
            <a:endParaRPr lang="en-US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8EF29FF-414D-DCA7-4EBC-8CFDE3197C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69188" y="6249419"/>
            <a:ext cx="1805625" cy="608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16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 ohn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E8EC3FD-BCBD-6AA7-623D-C2B72A18E7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49030" y="6310779"/>
            <a:ext cx="13489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4" name="Datumsplatzhalter 15">
            <a:extLst>
              <a:ext uri="{FF2B5EF4-FFF2-40B4-BE49-F238E27FC236}">
                <a16:creationId xmlns:a16="http://schemas.microsoft.com/office/drawing/2014/main" id="{F2BC395B-7EFB-D010-498F-339129044A3C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238125" y="6310779"/>
            <a:ext cx="1218079" cy="365125"/>
          </a:xfrm>
          <a:prstGeom prst="rect">
            <a:avLst/>
          </a:prstGeom>
        </p:spPr>
        <p:txBody>
          <a:bodyPr/>
          <a:lstStyle/>
          <a:p>
            <a:fld id="{2CB52F55-260A-4161-9167-9758FDABAB63}" type="datetime1">
              <a:rPr lang="de-DE" smtClean="0"/>
              <a:t>13.03.2025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063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0B69C6-E827-320E-0730-85DBA03DA0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FD38CA7-7DDA-8008-2A62-BB1D0C56FC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F16007B-3EF3-C0C6-FC4A-ED9505734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A56BF-CF41-4214-93CC-1F85EED2A806}" type="datetimeFigureOut">
              <a:rPr lang="de-DE" smtClean="0"/>
              <a:t>13.03.2025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F251D4E-0C00-252F-7D55-E3CDDB79F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A8A121-7AA0-4072-99CC-D4F5F328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89952-CA47-4240-BEE4-CD49527AA95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9754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DD5C45-78B4-F82B-6D86-0660B2823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02B1536-1967-02DB-F9D9-BD66C2E835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2677ADD-C208-BE2D-6E38-FAB36A811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A56BF-CF41-4214-93CC-1F85EED2A806}" type="datetimeFigureOut">
              <a:rPr lang="de-DE" smtClean="0"/>
              <a:t>13.03.2025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AEA0D4B-3E7D-0C19-156F-1BE3EEB60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348F4BA-C7EA-457B-5E3F-CAD417CDA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89952-CA47-4240-BEE4-CD49527AA95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4221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475" y="780585"/>
            <a:ext cx="7886700" cy="7168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5" y="1728421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2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5" r:id="rId2"/>
    <p:sldLayoutId id="2147483828" r:id="rId3"/>
    <p:sldLayoutId id="2147483768" r:id="rId4"/>
    <p:sldLayoutId id="2147483830" r:id="rId5"/>
    <p:sldLayoutId id="2147483829" r:id="rId6"/>
    <p:sldLayoutId id="2147483827" r:id="rId7"/>
    <p:sldLayoutId id="2147483831" r:id="rId8"/>
    <p:sldLayoutId id="2147483832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kern="1200">
          <a:solidFill>
            <a:schemeClr val="tx1"/>
          </a:solidFill>
          <a:latin typeface="Noto Sans" panose="020B0502040504020204" pitchFamily="34" charset="0"/>
          <a:ea typeface="Noto Sans" panose="020B0502040504020204" pitchFamily="34" charset="0"/>
          <a:cs typeface="Noto Sans" panose="020B050204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Noto Sans" panose="020B0502040504020204" pitchFamily="34" charset="0"/>
          <a:ea typeface="Noto Sans" panose="020B0502040504020204" pitchFamily="34" charset="0"/>
          <a:cs typeface="Noto Sans" panose="020B050204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Noto Sans" panose="020B0502040504020204" pitchFamily="34" charset="0"/>
          <a:ea typeface="Noto Sans" panose="020B0502040504020204" pitchFamily="34" charset="0"/>
          <a:cs typeface="Noto Sans" panose="020B05020405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Noto Sans" panose="020B0502040504020204" pitchFamily="34" charset="0"/>
          <a:ea typeface="Noto Sans" panose="020B0502040504020204" pitchFamily="34" charset="0"/>
          <a:cs typeface="Noto Sans" panose="020B050204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Noto Sans" panose="020B0502040504020204" pitchFamily="34" charset="0"/>
          <a:ea typeface="Noto Sans" panose="020B0502040504020204" pitchFamily="34" charset="0"/>
          <a:cs typeface="Noto Sans" panose="020B050204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Noto Sans" panose="020B0502040504020204" pitchFamily="34" charset="0"/>
          <a:ea typeface="Noto Sans" panose="020B0502040504020204" pitchFamily="34" charset="0"/>
          <a:cs typeface="Noto Sans" panose="020B050204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sv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0.svg"/><Relationship Id="rId7" Type="http://schemas.openxmlformats.org/officeDocument/2006/relationships/image" Target="../media/image22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image" Target="../media/image10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0.svg"/><Relationship Id="rId7" Type="http://schemas.openxmlformats.org/officeDocument/2006/relationships/image" Target="../media/image22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image" Target="../media/image10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sv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r.billard@weltladen.de" TargetMode="External"/><Relationship Id="rId2" Type="http://schemas.openxmlformats.org/officeDocument/2006/relationships/hyperlink" Target="tel://+49613168907-92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platzhalter 18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Muster-Präsentation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Vorlagen und Hinweise zum </a:t>
            </a:r>
          </a:p>
          <a:p>
            <a:r>
              <a:rPr lang="de-DE" dirty="0"/>
              <a:t>Corporate Design</a:t>
            </a:r>
          </a:p>
        </p:txBody>
      </p:sp>
    </p:spTree>
    <p:extLst>
      <p:ext uri="{BB962C8B-B14F-4D97-AF65-F5344CB8AC3E}">
        <p14:creationId xmlns:p14="http://schemas.microsoft.com/office/powerpoint/2010/main" val="3521260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D439AA-D641-BA50-7F98-902363C8E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Weniger ist mehr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360706A8-4A2E-71C2-490D-A15AE265153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sz="1300" dirty="0"/>
              <a:t>Schriftart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25E4E06-8316-9E1A-3C90-0333F08E84B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93286" y="2413763"/>
            <a:ext cx="3768725" cy="3247203"/>
          </a:xfrm>
        </p:spPr>
        <p:txBody>
          <a:bodyPr anchor="b">
            <a:no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de-DE" sz="1200" dirty="0"/>
              <a:t>Wir verwenden vor allem die Varianten Noto Sans Regular und Noto Sans </a:t>
            </a:r>
            <a:r>
              <a:rPr lang="de-DE" sz="1200" dirty="0" err="1"/>
              <a:t>Bold</a:t>
            </a:r>
            <a:r>
              <a:rPr lang="de-DE" sz="1200" dirty="0"/>
              <a:t> als Standard-Schriftart. Die Variante Italic dient lediglich zum Hervorheben innerhalb von Fließtexten. 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de-DE" sz="1200" dirty="0"/>
              <a:t>Neben der inhaltlichen klaren Aussage soll auch der Einsatz von Typografie klar und einfach sein: Es wird auf unnötig viele Schriftgrößen und -varianten verzichtet. 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de-DE" sz="1200" dirty="0"/>
              <a:t>Aussagen können durch Großbuchstaben besonders gehighlightet werden. Für Fließtexte wiederum wird stets eine gemischte Schreibweise verwendet.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DEE1E7A-840B-40EE-4746-35B882CEF23D}"/>
              </a:ext>
            </a:extLst>
          </p:cNvPr>
          <p:cNvSpPr txBox="1"/>
          <p:nvPr/>
        </p:nvSpPr>
        <p:spPr>
          <a:xfrm>
            <a:off x="4876803" y="3211210"/>
            <a:ext cx="4168987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5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Überschrift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3BCD2366-3D6D-D8F8-3234-56FFCD42D6A5}"/>
              </a:ext>
            </a:extLst>
          </p:cNvPr>
          <p:cNvSpPr txBox="1">
            <a:spLocks/>
          </p:cNvSpPr>
          <p:nvPr/>
        </p:nvSpPr>
        <p:spPr>
          <a:xfrm>
            <a:off x="4881989" y="3681380"/>
            <a:ext cx="3768725" cy="35598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627063" indent="-1698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 marL="1076325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200" kern="120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DE" sz="800" dirty="0"/>
              <a:t>Noto Sans Regular</a:t>
            </a:r>
            <a:br>
              <a:rPr lang="de-DE" sz="800" dirty="0"/>
            </a:br>
            <a:r>
              <a:rPr lang="de-DE" sz="800" dirty="0"/>
              <a:t>Schriftgröße 25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E673955-48E9-A4BA-037F-3DC22D264C60}"/>
              </a:ext>
            </a:extLst>
          </p:cNvPr>
          <p:cNvSpPr txBox="1"/>
          <p:nvPr/>
        </p:nvSpPr>
        <p:spPr>
          <a:xfrm>
            <a:off x="4876802" y="5050056"/>
            <a:ext cx="416898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Fließtext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3D655A12-D0DA-A3C1-777E-D1EDB47D4D26}"/>
              </a:ext>
            </a:extLst>
          </p:cNvPr>
          <p:cNvSpPr txBox="1">
            <a:spLocks/>
          </p:cNvSpPr>
          <p:nvPr/>
        </p:nvSpPr>
        <p:spPr>
          <a:xfrm>
            <a:off x="4876802" y="5305309"/>
            <a:ext cx="3768725" cy="35598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627063" indent="-1698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 marL="1076325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200" kern="120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DE" sz="800" dirty="0"/>
              <a:t>Noto Sans Regular</a:t>
            </a:r>
            <a:br>
              <a:rPr lang="de-DE" sz="800" dirty="0"/>
            </a:br>
            <a:r>
              <a:rPr lang="de-DE" sz="800" dirty="0"/>
              <a:t>Schriftgröße 12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5D407E40-2AA8-ABDA-1285-BC17611BD6D0}"/>
              </a:ext>
            </a:extLst>
          </p:cNvPr>
          <p:cNvSpPr txBox="1"/>
          <p:nvPr/>
        </p:nvSpPr>
        <p:spPr>
          <a:xfrm>
            <a:off x="4876802" y="2085833"/>
            <a:ext cx="4168987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5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Präsentationstitel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FD7AC672-45DF-D97D-18C8-0C5A5BE5D026}"/>
              </a:ext>
            </a:extLst>
          </p:cNvPr>
          <p:cNvSpPr txBox="1">
            <a:spLocks/>
          </p:cNvSpPr>
          <p:nvPr/>
        </p:nvSpPr>
        <p:spPr>
          <a:xfrm>
            <a:off x="4881989" y="2719393"/>
            <a:ext cx="3768725" cy="35598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627063" indent="-1698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 marL="1076325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200" kern="120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DE" sz="800" dirty="0"/>
              <a:t>Noto Sans Regular</a:t>
            </a:r>
            <a:br>
              <a:rPr lang="de-DE" sz="800" dirty="0"/>
            </a:br>
            <a:r>
              <a:rPr lang="de-DE" sz="800" dirty="0"/>
              <a:t>Schriftgröße 35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E77D2C1-D701-CCD2-52A4-664434616B61}"/>
              </a:ext>
            </a:extLst>
          </p:cNvPr>
          <p:cNvSpPr txBox="1"/>
          <p:nvPr/>
        </p:nvSpPr>
        <p:spPr>
          <a:xfrm>
            <a:off x="4881989" y="4158434"/>
            <a:ext cx="41689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Stichpunkte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D2F60EFE-E632-CF87-3511-48907587EF12}"/>
              </a:ext>
            </a:extLst>
          </p:cNvPr>
          <p:cNvSpPr txBox="1">
            <a:spLocks/>
          </p:cNvSpPr>
          <p:nvPr/>
        </p:nvSpPr>
        <p:spPr>
          <a:xfrm>
            <a:off x="4887175" y="4459321"/>
            <a:ext cx="3768725" cy="35598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627063" indent="-1698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 marL="1076325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200" kern="120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DE" sz="800" dirty="0"/>
              <a:t>Noto Sans Regular</a:t>
            </a:r>
            <a:br>
              <a:rPr lang="de-DE" sz="800" dirty="0"/>
            </a:br>
            <a:r>
              <a:rPr lang="de-DE" sz="800" dirty="0"/>
              <a:t>Schriftgröße 18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B3529E3D-81E7-90A0-5F40-A4921D9AD4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5787" y="1745584"/>
            <a:ext cx="270000" cy="25707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B17A097B-D771-90DA-3090-5FE07993B3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5787" y="3288386"/>
            <a:ext cx="270000" cy="257070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F7B35D17-DF37-468F-C169-DAC93DBD48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3187" y="4598277"/>
            <a:ext cx="270000" cy="257070"/>
          </a:xfrm>
          <a:prstGeom prst="rect">
            <a:avLst/>
          </a:prstGeom>
        </p:spPr>
      </p:pic>
      <p:sp>
        <p:nvSpPr>
          <p:cNvPr id="14" name="Foliennummernplatzhalter 13">
            <a:extLst>
              <a:ext uri="{FF2B5EF4-FFF2-40B4-BE49-F238E27FC236}">
                <a16:creationId xmlns:a16="http://schemas.microsoft.com/office/drawing/2014/main" id="{911BB8A1-E8F1-4DD9-AE32-F5B6A93F06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766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9FDE3E-58EE-20F2-0585-6BCD63AF8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475" y="4464258"/>
            <a:ext cx="4155688" cy="716816"/>
          </a:xfrm>
        </p:spPr>
        <p:txBody>
          <a:bodyPr/>
          <a:lstStyle/>
          <a:p>
            <a:r>
              <a:rPr lang="de-DE" dirty="0"/>
              <a:t>Vielfalt leben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DF66E15-766F-7BE6-A388-5415EECFBA3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sz="1300" dirty="0"/>
              <a:t>Muster-Präsentation</a:t>
            </a:r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20528AFB-A11C-6D1D-177B-1200A2EBEC6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de-DE" dirty="0"/>
              <a:t>FARBEN</a:t>
            </a:r>
          </a:p>
        </p:txBody>
      </p:sp>
      <p:pic>
        <p:nvPicPr>
          <p:cNvPr id="6" name="Inhaltsplatzhalter 6" descr="Ein Bild, das Text, Reihe, Diagramm, Schrift enthält.&#10;&#10;Automatisch generierte Beschreibung">
            <a:extLst>
              <a:ext uri="{FF2B5EF4-FFF2-40B4-BE49-F238E27FC236}">
                <a16:creationId xmlns:a16="http://schemas.microsoft.com/office/drawing/2014/main" id="{F73CEEE2-1375-35EA-38F0-179A2396F7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36" t="21167" r="47673" b="33565"/>
          <a:stretch/>
        </p:blipFill>
        <p:spPr>
          <a:xfrm>
            <a:off x="4798134" y="2689296"/>
            <a:ext cx="2608288" cy="1129831"/>
          </a:xfrm>
          <a:prstGeom prst="rect">
            <a:avLst/>
          </a:prstGeom>
        </p:spPr>
      </p:pic>
      <p:pic>
        <p:nvPicPr>
          <p:cNvPr id="7" name="Inhaltsplatzhalter 6" descr="Ein Bild, das Text, Reihe, Diagramm, Schrift enthält.&#10;&#10;Automatisch generierte Beschreibung">
            <a:extLst>
              <a:ext uri="{FF2B5EF4-FFF2-40B4-BE49-F238E27FC236}">
                <a16:creationId xmlns:a16="http://schemas.microsoft.com/office/drawing/2014/main" id="{2B23A691-7EE1-00C3-825B-2B2C1BDB51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99" t="21167" b="33565"/>
          <a:stretch/>
        </p:blipFill>
        <p:spPr>
          <a:xfrm>
            <a:off x="4857311" y="3880882"/>
            <a:ext cx="3673831" cy="1129831"/>
          </a:xfrm>
          <a:prstGeom prst="rect">
            <a:avLst/>
          </a:prstGeom>
        </p:spPr>
      </p:pic>
      <p:pic>
        <p:nvPicPr>
          <p:cNvPr id="8" name="Inhaltsplatzhalter 6" descr="Ein Bild, das Text, Reihe, Diagramm, Schrift enthält.&#10;&#10;Automatisch generierte Beschreibung">
            <a:extLst>
              <a:ext uri="{FF2B5EF4-FFF2-40B4-BE49-F238E27FC236}">
                <a16:creationId xmlns:a16="http://schemas.microsoft.com/office/drawing/2014/main" id="{0C7676DD-5EA2-6370-5639-9EFD212E2C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67" r="81639" b="34975"/>
          <a:stretch/>
        </p:blipFill>
        <p:spPr>
          <a:xfrm>
            <a:off x="4654163" y="1594656"/>
            <a:ext cx="1492304" cy="1094640"/>
          </a:xfrm>
          <a:prstGeom prst="rect">
            <a:avLst/>
          </a:prstGeom>
        </p:spPr>
      </p:pic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BD53767-A417-427F-FD7D-F1778691C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569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630ED6-6887-7F6B-B999-25619AD68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Vielfalt leben</a:t>
            </a:r>
          </a:p>
        </p:txBody>
      </p:sp>
      <p:pic>
        <p:nvPicPr>
          <p:cNvPr id="7" name="Inhaltsplatzhalter 6" descr="Ein Bild, das Text, Reihe, Diagramm, Schrift enthält.&#10;&#10;Automatisch generierte Beschreibung">
            <a:extLst>
              <a:ext uri="{FF2B5EF4-FFF2-40B4-BE49-F238E27FC236}">
                <a16:creationId xmlns:a16="http://schemas.microsoft.com/office/drawing/2014/main" id="{CDE489C4-21F5-326C-4D39-C5AE923ACD30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565"/>
          <a:stretch/>
        </p:blipFill>
        <p:spPr>
          <a:xfrm>
            <a:off x="259047" y="1735198"/>
            <a:ext cx="8127716" cy="1658148"/>
          </a:xfrm>
        </p:spPr>
      </p:pic>
      <p:sp>
        <p:nvSpPr>
          <p:cNvPr id="9" name="Inhaltsplatzhalter 4">
            <a:extLst>
              <a:ext uri="{FF2B5EF4-FFF2-40B4-BE49-F238E27FC236}">
                <a16:creationId xmlns:a16="http://schemas.microsoft.com/office/drawing/2014/main" id="{C10A6B3B-9BE9-8324-4F41-176C4A6ACD7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98475" y="4439811"/>
            <a:ext cx="8030228" cy="141408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de-DE" sz="1200" dirty="0"/>
              <a:t>Das bekannte Weltladen Orange bleibt bestehen und wird alleinige und somit eigenständige Primärfarbe.</a:t>
            </a:r>
          </a:p>
          <a:p>
            <a:pPr>
              <a:lnSpc>
                <a:spcPct val="150000"/>
              </a:lnSpc>
            </a:pPr>
            <a:r>
              <a:rPr lang="de-DE" sz="1200" dirty="0"/>
              <a:t>Jeweils eine Zusatzfarbe kann zur Primärfarbe ergänzt werden, um dem Markenbild entsprechend Vielfalt zu vermitteln. Die Marke wird somit lebendiger, jünger und spricht weitere Zielgruppen an.</a:t>
            </a:r>
          </a:p>
        </p:txBody>
      </p:sp>
      <p:sp>
        <p:nvSpPr>
          <p:cNvPr id="8" name="Inhaltsplatzhalter 4">
            <a:extLst>
              <a:ext uri="{FF2B5EF4-FFF2-40B4-BE49-F238E27FC236}">
                <a16:creationId xmlns:a16="http://schemas.microsoft.com/office/drawing/2014/main" id="{E597AC01-A9A9-C510-4786-7B17BB8F8DA7}"/>
              </a:ext>
            </a:extLst>
          </p:cNvPr>
          <p:cNvSpPr txBox="1">
            <a:spLocks/>
          </p:cNvSpPr>
          <p:nvPr/>
        </p:nvSpPr>
        <p:spPr>
          <a:xfrm>
            <a:off x="498475" y="243841"/>
            <a:ext cx="7888288" cy="23194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300" dirty="0"/>
              <a:t>Farben</a:t>
            </a:r>
            <a:endParaRPr lang="de-DE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C9140B55-EC0F-7E8A-B10A-A21E98F398BB}"/>
              </a:ext>
            </a:extLst>
          </p:cNvPr>
          <p:cNvSpPr txBox="1"/>
          <p:nvPr/>
        </p:nvSpPr>
        <p:spPr>
          <a:xfrm>
            <a:off x="464610" y="3358653"/>
            <a:ext cx="1201632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Pantone Orange 144 C</a:t>
            </a:r>
          </a:p>
          <a:p>
            <a:r>
              <a:rPr lang="de-DE" sz="7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HEX #F39800</a:t>
            </a:r>
          </a:p>
          <a:p>
            <a:r>
              <a:rPr lang="de-DE" sz="7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RGB 243, 152, 0</a:t>
            </a:r>
          </a:p>
          <a:p>
            <a:r>
              <a:rPr lang="de-DE" sz="7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CMYK 0, 48, 100, 0</a:t>
            </a:r>
          </a:p>
          <a:p>
            <a:r>
              <a:rPr lang="de-DE" sz="7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Pantone 144 C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8F06019-06B1-53EB-07B7-66AD0763B402}"/>
              </a:ext>
            </a:extLst>
          </p:cNvPr>
          <p:cNvSpPr txBox="1"/>
          <p:nvPr/>
        </p:nvSpPr>
        <p:spPr>
          <a:xfrm>
            <a:off x="1977814" y="3358653"/>
            <a:ext cx="10430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Weiß</a:t>
            </a:r>
          </a:p>
          <a:p>
            <a:r>
              <a:rPr lang="de-DE" sz="7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HEX #FFFFFF</a:t>
            </a:r>
          </a:p>
          <a:p>
            <a:r>
              <a:rPr lang="de-DE" sz="7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RGB 255, 255, 255</a:t>
            </a:r>
          </a:p>
          <a:p>
            <a:r>
              <a:rPr lang="de-DE" sz="7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CMYK 0, 0, 0, 0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3F5B99BA-E062-2091-5000-F99C0F928D01}"/>
              </a:ext>
            </a:extLst>
          </p:cNvPr>
          <p:cNvSpPr txBox="1"/>
          <p:nvPr/>
        </p:nvSpPr>
        <p:spPr>
          <a:xfrm>
            <a:off x="3098800" y="3356743"/>
            <a:ext cx="11209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Schwarz</a:t>
            </a:r>
          </a:p>
          <a:p>
            <a:r>
              <a:rPr lang="de-DE" sz="7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HEX #000000</a:t>
            </a:r>
          </a:p>
          <a:p>
            <a:r>
              <a:rPr lang="de-DE" sz="7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RGB 0, 0, 0</a:t>
            </a:r>
          </a:p>
          <a:p>
            <a:r>
              <a:rPr lang="de-DE" sz="7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CMYK 0, 0, 0, 10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2AD82257-7C7E-B0A0-AF4D-332593F5B3D8}"/>
              </a:ext>
            </a:extLst>
          </p:cNvPr>
          <p:cNvSpPr txBox="1"/>
          <p:nvPr/>
        </p:nvSpPr>
        <p:spPr>
          <a:xfrm>
            <a:off x="4732902" y="3356743"/>
            <a:ext cx="1120987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Grün</a:t>
            </a:r>
          </a:p>
          <a:p>
            <a:r>
              <a:rPr lang="de-DE" sz="7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HEX #12914a</a:t>
            </a:r>
          </a:p>
          <a:p>
            <a:r>
              <a:rPr lang="de-DE" sz="7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RGB 18, 145, 75</a:t>
            </a:r>
          </a:p>
          <a:p>
            <a:r>
              <a:rPr lang="de-DE" sz="7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CMYK 83, 16, 88, 3</a:t>
            </a:r>
          </a:p>
          <a:p>
            <a:r>
              <a:rPr lang="de-DE" sz="7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Pantone 356 U / 356 C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58FBCA8C-9207-5665-A6FE-B42E6410D961}"/>
              </a:ext>
            </a:extLst>
          </p:cNvPr>
          <p:cNvSpPr txBox="1"/>
          <p:nvPr/>
        </p:nvSpPr>
        <p:spPr>
          <a:xfrm>
            <a:off x="5899640" y="3363516"/>
            <a:ext cx="1046535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Gelb</a:t>
            </a:r>
          </a:p>
          <a:p>
            <a:r>
              <a:rPr lang="de-DE" sz="7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HEX #fde240</a:t>
            </a:r>
          </a:p>
          <a:p>
            <a:r>
              <a:rPr lang="de-DE" sz="7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RGB 254, 226, 65</a:t>
            </a:r>
          </a:p>
          <a:p>
            <a:r>
              <a:rPr lang="de-DE" sz="7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CMYK 3, 7, 81, 0</a:t>
            </a:r>
          </a:p>
          <a:p>
            <a:r>
              <a:rPr lang="de-DE" sz="7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Pantone 101 U / 106 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541B5CAC-DA51-9492-16DE-6EDBC06470ED}"/>
              </a:ext>
            </a:extLst>
          </p:cNvPr>
          <p:cNvSpPr txBox="1"/>
          <p:nvPr/>
        </p:nvSpPr>
        <p:spPr>
          <a:xfrm>
            <a:off x="7007084" y="3375045"/>
            <a:ext cx="1886373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Blau</a:t>
            </a:r>
          </a:p>
          <a:p>
            <a:r>
              <a:rPr lang="de-DE" sz="7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HEX #0069b4</a:t>
            </a:r>
          </a:p>
          <a:p>
            <a:r>
              <a:rPr lang="de-DE" sz="7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RGB 0, 105, 180</a:t>
            </a:r>
          </a:p>
          <a:p>
            <a:r>
              <a:rPr lang="de-DE" sz="7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CMYK 100, 50, 0, 0</a:t>
            </a:r>
          </a:p>
          <a:p>
            <a:r>
              <a:rPr lang="de-DE" sz="7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Pantone 300 U / 7462 C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7D9C33F5-F6C4-0EF4-AC15-888615A159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321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9FDE3E-58EE-20F2-0585-6BCD63AF8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475" y="4499715"/>
            <a:ext cx="5793952" cy="716816"/>
          </a:xfrm>
        </p:spPr>
        <p:txBody>
          <a:bodyPr/>
          <a:lstStyle/>
          <a:p>
            <a:r>
              <a:rPr lang="de-DE" dirty="0"/>
              <a:t>Zurück zum Ursprung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DF66E15-766F-7BE6-A388-5415EECFBA3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sz="1300" dirty="0"/>
              <a:t>Muster-Präsentation</a:t>
            </a:r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20528AFB-A11C-6D1D-177B-1200A2EBEC6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sz="1300" dirty="0"/>
              <a:t>FORMEN</a:t>
            </a: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7441DE8C-61D6-D7E7-9DDB-0C391822C0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10302" y="1403445"/>
            <a:ext cx="2135223" cy="180000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E6A7EC2D-818F-A3B4-BDA3-17E524DCFA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25611" y="3344490"/>
            <a:ext cx="1890533" cy="180000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03F5E54A-6C86-22FE-9741-4221EC1583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18574" y="3416531"/>
            <a:ext cx="1492800" cy="180000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28575359-7405-9707-FA36-1B46C7875D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572000" y="1325802"/>
            <a:ext cx="1873684" cy="1800000"/>
          </a:xfrm>
          <a:prstGeom prst="rect">
            <a:avLst/>
          </a:prstGeom>
        </p:spPr>
      </p:pic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84E4025-6BB5-DDFC-2BA4-F2BFC1A62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010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3FE447-562E-CAE0-8C72-2B8108A0D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Zurück zum Ursprung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618A1A24-64AC-5D7E-9295-074BDDF97AC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sz="1300" dirty="0"/>
              <a:t>Muster-Präsentation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5B19F13-E671-8C9D-476E-56B239A01A8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886237" y="2992261"/>
            <a:ext cx="3746316" cy="2258108"/>
          </a:xfrm>
        </p:spPr>
        <p:txBody>
          <a:bodyPr anchor="b">
            <a:normAutofit/>
          </a:bodyPr>
          <a:lstStyle/>
          <a:p>
            <a:pPr>
              <a:lnSpc>
                <a:spcPct val="150000"/>
              </a:lnSpc>
            </a:pPr>
            <a:r>
              <a:rPr lang="de-DE" sz="1200" dirty="0"/>
              <a:t>Als ergänzendes Gestaltungselement, welches vor allem den Weltladen als Bewegung wieder in die Köpfe der Menschen bringen soll, dienen freie Formen.</a:t>
            </a:r>
          </a:p>
          <a:p>
            <a:pPr>
              <a:lnSpc>
                <a:spcPct val="150000"/>
              </a:lnSpc>
            </a:pPr>
            <a:r>
              <a:rPr lang="de-DE" sz="1200" dirty="0"/>
              <a:t>Wichtig: Die Formen kommen separiert zum Einsatz!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EA4F24F9-7CC6-012A-6DCE-953AE3BCDA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17214" y="2037329"/>
            <a:ext cx="1659224" cy="1398731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1264CE5D-9802-D413-5689-62501D2EBA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15477" y="3800349"/>
            <a:ext cx="1469082" cy="1398731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B45C00FE-0C31-4785-DD4E-BB6D377674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2836" y="3853509"/>
            <a:ext cx="1160014" cy="1398731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2550DC86-B775-0980-6111-D545247EFAC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11447" y="2164647"/>
            <a:ext cx="1455989" cy="1398731"/>
          </a:xfrm>
          <a:prstGeom prst="rect">
            <a:avLst/>
          </a:prstGeom>
        </p:spPr>
      </p:pic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63F0FDC9-9393-C414-1AF4-E9E253E863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90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8331F3-EB02-ED31-FEE8-09FDB5892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475" y="4499715"/>
            <a:ext cx="4897984" cy="716816"/>
          </a:xfrm>
        </p:spPr>
        <p:txBody>
          <a:bodyPr/>
          <a:lstStyle/>
          <a:p>
            <a:r>
              <a:rPr lang="de-DE" dirty="0"/>
              <a:t>Ankommen im Hier und Jetzt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F5920A0-80F5-F879-A8BA-374E7F0AFFD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sz="1300" dirty="0"/>
              <a:t>Muster-Präsentation</a:t>
            </a:r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209F07C1-4E28-1574-BF0F-FD55E9C35BB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sz="1300" dirty="0"/>
              <a:t>BILDSPRACHE</a:t>
            </a:r>
            <a:endParaRPr lang="de-DE" dirty="0"/>
          </a:p>
        </p:txBody>
      </p:sp>
      <p:pic>
        <p:nvPicPr>
          <p:cNvPr id="7" name="Grafik 6" descr="Ein Bild, das Getränk, Essen, Serviergeschirr, Kaffee enthält.&#10;&#10;Automatisch generierte Beschreibung">
            <a:extLst>
              <a:ext uri="{FF2B5EF4-FFF2-40B4-BE49-F238E27FC236}">
                <a16:creationId xmlns:a16="http://schemas.microsoft.com/office/drawing/2014/main" id="{B8E5118F-24BE-94D1-9A6C-D568C00CF1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459" y="652123"/>
            <a:ext cx="3477686" cy="5216528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F9A36290-E5BF-F2A5-7DE9-7922A9237734}"/>
              </a:ext>
            </a:extLst>
          </p:cNvPr>
          <p:cNvSpPr txBox="1"/>
          <p:nvPr/>
        </p:nvSpPr>
        <p:spPr>
          <a:xfrm>
            <a:off x="6469155" y="5868651"/>
            <a:ext cx="242878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7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Unsplash</a:t>
            </a:r>
            <a:r>
              <a:rPr lang="de-DE" sz="7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/A. Vera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06401A0-A767-3B59-D7E6-8E0FC86A1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963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6DAEC9-0E31-9E82-CE9A-2DCFE6F66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Ankommen im </a:t>
            </a:r>
            <a:br>
              <a:rPr lang="de-DE" dirty="0"/>
            </a:br>
            <a:r>
              <a:rPr lang="de-DE" dirty="0"/>
              <a:t>Hier und Jetzt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DACA42ED-9F1D-F8B3-AA30-A0F042A43C6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sz="1300" dirty="0"/>
              <a:t>Bildsprache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2D692E2-2C78-9DEC-C3E3-17AC24F25EF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98474" y="1798373"/>
            <a:ext cx="4329899" cy="415778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de-DE" sz="1200" dirty="0"/>
              <a:t>Um mit der Bildsprache im ‚Hier und Jetzt‘ anzukommen, ist es wichtig, alle Menschengruppen zu integrieren.</a:t>
            </a:r>
          </a:p>
          <a:p>
            <a:pPr>
              <a:lnSpc>
                <a:spcPct val="150000"/>
              </a:lnSpc>
            </a:pPr>
            <a:r>
              <a:rPr lang="de-DE" sz="1200" dirty="0"/>
              <a:t>Stilistisch orientieren wir uns an authentischer Dokumentarfotografie, die mit natürlichem Licht und perspektivischen Schärfe-Unschärfe-Kontrasten arbeitet.</a:t>
            </a:r>
          </a:p>
          <a:p>
            <a:pPr>
              <a:lnSpc>
                <a:spcPct val="150000"/>
              </a:lnSpc>
            </a:pPr>
            <a:r>
              <a:rPr lang="de-DE" sz="1200" dirty="0"/>
              <a:t>Insgesamt bleiben wir bei einer realen Farbgebung und verzichten auf zusätzliche Intensivierungen oder Retuschen, um die Glaubwürdigkeit zu betonen. </a:t>
            </a:r>
          </a:p>
          <a:p>
            <a:pPr>
              <a:lnSpc>
                <a:spcPct val="150000"/>
              </a:lnSpc>
            </a:pPr>
            <a:r>
              <a:rPr lang="de-DE" sz="1200" dirty="0"/>
              <a:t>Der Weltladen ist nicht ‚high-</a:t>
            </a:r>
            <a:r>
              <a:rPr lang="de-DE" sz="1200" dirty="0" err="1"/>
              <a:t>glossy</a:t>
            </a:r>
            <a:r>
              <a:rPr lang="de-DE" sz="1200" dirty="0"/>
              <a:t>‘, darf aber dennoch Wert auf eine hochwertige Außendarstellung legen.</a:t>
            </a:r>
          </a:p>
        </p:txBody>
      </p:sp>
      <p:pic>
        <p:nvPicPr>
          <p:cNvPr id="7" name="Grafik 6" descr="Ein Bild, das Kaffee, Jamaica Blue Mountain, Kona-Kaffee, Kapeng Barako enthält.&#10;&#10;Automatisch generierte Beschreibung">
            <a:extLst>
              <a:ext uri="{FF2B5EF4-FFF2-40B4-BE49-F238E27FC236}">
                <a16:creationId xmlns:a16="http://schemas.microsoft.com/office/drawing/2014/main" id="{94C96FA7-DAEB-1E59-117C-A1BC64FBFE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670" y="359813"/>
            <a:ext cx="3720267" cy="558040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EF6602FB-A736-5275-88F0-876A9146B72A}"/>
              </a:ext>
            </a:extLst>
          </p:cNvPr>
          <p:cNvSpPr txBox="1"/>
          <p:nvPr/>
        </p:nvSpPr>
        <p:spPr>
          <a:xfrm>
            <a:off x="6518790" y="5956157"/>
            <a:ext cx="242878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7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Unsplash</a:t>
            </a:r>
            <a:r>
              <a:rPr lang="de-DE" sz="7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/A. Vera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E633180-473E-9C3D-A1D3-C5172DE560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84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08D996-DAE7-1A6A-8C72-EB0D91E2F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Agenda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A36AADE-3E35-59E7-E2A6-4D4C843C33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de-DE" sz="1800" dirty="0"/>
              <a:t>Muster-Folien</a:t>
            </a:r>
          </a:p>
          <a:p>
            <a:r>
              <a:rPr lang="de-DE" sz="1800" dirty="0"/>
              <a:t>Logo</a:t>
            </a:r>
          </a:p>
          <a:p>
            <a:r>
              <a:rPr lang="de-DE" sz="1800" dirty="0"/>
              <a:t>Schriftart</a:t>
            </a:r>
          </a:p>
          <a:p>
            <a:r>
              <a:rPr lang="de-DE" sz="1800" dirty="0"/>
              <a:t>Farben</a:t>
            </a:r>
          </a:p>
          <a:p>
            <a:r>
              <a:rPr lang="de-DE" sz="1800" dirty="0"/>
              <a:t>Formsprache</a:t>
            </a:r>
          </a:p>
          <a:p>
            <a:r>
              <a:rPr lang="de-DE" sz="1800" dirty="0"/>
              <a:t>Bildsprache</a:t>
            </a:r>
          </a:p>
          <a:p>
            <a:r>
              <a:rPr lang="de-DE" sz="1800" b="1" dirty="0"/>
              <a:t>Bearbeitungs-Tipps</a:t>
            </a:r>
          </a:p>
          <a:p>
            <a:r>
              <a:rPr lang="de-DE" sz="1800" dirty="0"/>
              <a:t>Präsentationsmodus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103A10E-5A59-EA1C-F510-43CD2A82490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sz="1300" dirty="0"/>
              <a:t>Muster-Präsentation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253629D-026D-A35C-A0D1-BF83DD1289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5657852" y="780951"/>
            <a:ext cx="2728911" cy="3290487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CBCB96B1-A282-A037-DD85-E9780E06B7AA}"/>
              </a:ext>
            </a:extLst>
          </p:cNvPr>
          <p:cNvSpPr txBox="1"/>
          <p:nvPr/>
        </p:nvSpPr>
        <p:spPr>
          <a:xfrm>
            <a:off x="5857881" y="1437470"/>
            <a:ext cx="2190748" cy="1336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de-DE" sz="1800" dirty="0">
                <a:solidFill>
                  <a:schemeClr val="bg2"/>
                </a:solidFill>
              </a:rPr>
              <a:t>Viel Spaß </a:t>
            </a:r>
          </a:p>
          <a:p>
            <a:pPr algn="ctr">
              <a:lnSpc>
                <a:spcPct val="114000"/>
              </a:lnSpc>
            </a:pPr>
            <a:r>
              <a:rPr lang="de-DE" sz="1800" dirty="0">
                <a:solidFill>
                  <a:schemeClr val="bg2"/>
                </a:solidFill>
              </a:rPr>
              <a:t>mit dem neuen Kommunikations-Design!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7EA1533-384F-5DD2-3BC3-BFC4B9B291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473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62E859-588F-105A-D3C0-23A8031DBF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EB0429E-1C4A-2A38-28D2-09495293D30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DBE975A-6448-8503-D732-B95BEC9111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5513"/>
            <a:ext cx="9144000" cy="5135237"/>
          </a:xfrm>
          <a:prstGeom prst="rect">
            <a:avLst/>
          </a:prstGeom>
        </p:spPr>
      </p:pic>
      <p:sp>
        <p:nvSpPr>
          <p:cNvPr id="6" name="Pfeil: nach oben 5">
            <a:extLst>
              <a:ext uri="{FF2B5EF4-FFF2-40B4-BE49-F238E27FC236}">
                <a16:creationId xmlns:a16="http://schemas.microsoft.com/office/drawing/2014/main" id="{14E0A16C-CDF4-1021-7DFB-14986DAC998C}"/>
              </a:ext>
            </a:extLst>
          </p:cNvPr>
          <p:cNvSpPr/>
          <p:nvPr/>
        </p:nvSpPr>
        <p:spPr>
          <a:xfrm rot="20013294">
            <a:off x="1662546" y="1189759"/>
            <a:ext cx="429491" cy="867641"/>
          </a:xfrm>
          <a:prstGeom prst="upArrow">
            <a:avLst/>
          </a:prstGeom>
          <a:solidFill>
            <a:srgbClr val="FDE24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13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DF38A1B-2251-00CA-206C-357831CCF960}"/>
              </a:ext>
            </a:extLst>
          </p:cNvPr>
          <p:cNvSpPr txBox="1"/>
          <p:nvPr/>
        </p:nvSpPr>
        <p:spPr>
          <a:xfrm>
            <a:off x="1792586" y="2176698"/>
            <a:ext cx="1622834" cy="559961"/>
          </a:xfrm>
          <a:prstGeom prst="rect">
            <a:avLst/>
          </a:prstGeom>
          <a:solidFill>
            <a:srgbClr val="FDE24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de-DE" sz="1013" dirty="0"/>
              <a:t>Hier kannst du andere Folien-Layouts auswählen.</a:t>
            </a:r>
          </a:p>
        </p:txBody>
      </p:sp>
    </p:spTree>
    <p:extLst>
      <p:ext uri="{BB962C8B-B14F-4D97-AF65-F5344CB8AC3E}">
        <p14:creationId xmlns:p14="http://schemas.microsoft.com/office/powerpoint/2010/main" val="37438757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F37317-21C7-7506-F215-04F078EA1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37AAF22-31F2-F9E3-A2E0-CD2CC535DD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4D25702-9D87-E7B1-F23D-BE273DFEA3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194" y="857250"/>
            <a:ext cx="8705613" cy="5143500"/>
          </a:xfrm>
          <a:prstGeom prst="rect">
            <a:avLst/>
          </a:prstGeom>
        </p:spPr>
      </p:pic>
      <p:sp>
        <p:nvSpPr>
          <p:cNvPr id="6" name="Pfeil: nach oben 5">
            <a:extLst>
              <a:ext uri="{FF2B5EF4-FFF2-40B4-BE49-F238E27FC236}">
                <a16:creationId xmlns:a16="http://schemas.microsoft.com/office/drawing/2014/main" id="{5087DC4D-08CE-199E-5204-641308E5B2F1}"/>
              </a:ext>
            </a:extLst>
          </p:cNvPr>
          <p:cNvSpPr/>
          <p:nvPr/>
        </p:nvSpPr>
        <p:spPr>
          <a:xfrm rot="20013294">
            <a:off x="4835237" y="1027204"/>
            <a:ext cx="429491" cy="867641"/>
          </a:xfrm>
          <a:prstGeom prst="upArrow">
            <a:avLst/>
          </a:prstGeom>
          <a:solidFill>
            <a:srgbClr val="FDE24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13"/>
          </a:p>
        </p:txBody>
      </p:sp>
      <p:sp>
        <p:nvSpPr>
          <p:cNvPr id="7" name="Pfeil: nach oben 6">
            <a:extLst>
              <a:ext uri="{FF2B5EF4-FFF2-40B4-BE49-F238E27FC236}">
                <a16:creationId xmlns:a16="http://schemas.microsoft.com/office/drawing/2014/main" id="{40E4DFC1-1F9D-028F-B886-76FC69013BF3}"/>
              </a:ext>
            </a:extLst>
          </p:cNvPr>
          <p:cNvSpPr/>
          <p:nvPr/>
        </p:nvSpPr>
        <p:spPr>
          <a:xfrm rot="20013294">
            <a:off x="2618510" y="1361515"/>
            <a:ext cx="429491" cy="867641"/>
          </a:xfrm>
          <a:prstGeom prst="upArrow">
            <a:avLst/>
          </a:prstGeom>
          <a:solidFill>
            <a:srgbClr val="FDE24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13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6F21319-F2EE-C9B8-76A4-6B7382ABD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57639" y="1198726"/>
            <a:ext cx="355634" cy="338603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629C760D-D51A-0511-E887-F254540906E7}"/>
              </a:ext>
            </a:extLst>
          </p:cNvPr>
          <p:cNvSpPr txBox="1"/>
          <p:nvPr/>
        </p:nvSpPr>
        <p:spPr>
          <a:xfrm>
            <a:off x="5366759" y="1170063"/>
            <a:ext cx="13899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100" b="1" dirty="0"/>
              <a:t>1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B0A0009C-EC01-4DB9-6E01-5134BF9CDD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40912" y="1641058"/>
            <a:ext cx="355634" cy="338603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16291CDB-3268-2EEF-3F43-C813CB28C24B}"/>
              </a:ext>
            </a:extLst>
          </p:cNvPr>
          <p:cNvSpPr txBox="1"/>
          <p:nvPr/>
        </p:nvSpPr>
        <p:spPr>
          <a:xfrm>
            <a:off x="3059683" y="1611199"/>
            <a:ext cx="31977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100" b="1" dirty="0"/>
              <a:t>2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9A83716-1F5D-FEF9-BCC4-7661A76CEE97}"/>
              </a:ext>
            </a:extLst>
          </p:cNvPr>
          <p:cNvSpPr txBox="1"/>
          <p:nvPr/>
        </p:nvSpPr>
        <p:spPr>
          <a:xfrm>
            <a:off x="3396546" y="2012718"/>
            <a:ext cx="2807086" cy="559961"/>
          </a:xfrm>
          <a:prstGeom prst="rect">
            <a:avLst/>
          </a:prstGeom>
          <a:solidFill>
            <a:srgbClr val="FDE24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de-DE" sz="1013" dirty="0"/>
              <a:t>Kein passendes Layout dabei? Dann kannst du die Vorlage unter „Ansicht“ und dann „Folienmaster“ bearbeiten.</a:t>
            </a:r>
          </a:p>
        </p:txBody>
      </p:sp>
    </p:spTree>
    <p:extLst>
      <p:ext uri="{BB962C8B-B14F-4D97-AF65-F5344CB8AC3E}">
        <p14:creationId xmlns:p14="http://schemas.microsoft.com/office/powerpoint/2010/main" val="1700414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08D996-DAE7-1A6A-8C72-EB0D91E2F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Agenda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A36AADE-3E35-59E7-E2A6-4D4C843C33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de-DE" sz="1800" b="1" dirty="0"/>
              <a:t>Muster-Folien</a:t>
            </a:r>
          </a:p>
          <a:p>
            <a:r>
              <a:rPr lang="de-DE" sz="1800" dirty="0"/>
              <a:t>Logo</a:t>
            </a:r>
          </a:p>
          <a:p>
            <a:r>
              <a:rPr lang="de-DE" sz="1800" dirty="0"/>
              <a:t>Schriftart</a:t>
            </a:r>
          </a:p>
          <a:p>
            <a:r>
              <a:rPr lang="de-DE" sz="1800" dirty="0"/>
              <a:t>Farben</a:t>
            </a:r>
          </a:p>
          <a:p>
            <a:r>
              <a:rPr lang="de-DE" sz="1800" dirty="0"/>
              <a:t>Formsprache</a:t>
            </a:r>
          </a:p>
          <a:p>
            <a:r>
              <a:rPr lang="de-DE" sz="1800" dirty="0"/>
              <a:t>Bildsprache</a:t>
            </a:r>
          </a:p>
          <a:p>
            <a:r>
              <a:rPr lang="de-DE" sz="1800" dirty="0"/>
              <a:t>Bearbeitungs-Tipps</a:t>
            </a:r>
          </a:p>
          <a:p>
            <a:r>
              <a:rPr lang="de-DE" sz="1800" dirty="0"/>
              <a:t>Präsentationsmodus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805BF20E-5AA6-0ADB-746C-184A972DE5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sz="1300" dirty="0"/>
              <a:t>Muster-Präsentation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253629D-026D-A35C-A0D1-BF83DD1289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5657852" y="780951"/>
            <a:ext cx="2728911" cy="3290487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CBCB96B1-A282-A037-DD85-E9780E06B7AA}"/>
              </a:ext>
            </a:extLst>
          </p:cNvPr>
          <p:cNvSpPr txBox="1"/>
          <p:nvPr/>
        </p:nvSpPr>
        <p:spPr>
          <a:xfrm>
            <a:off x="5807537" y="1437470"/>
            <a:ext cx="2314401" cy="1336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de-DE" sz="1800" dirty="0">
                <a:solidFill>
                  <a:schemeClr val="bg2"/>
                </a:solidFill>
              </a:rPr>
              <a:t>Viel Spaß </a:t>
            </a:r>
          </a:p>
          <a:p>
            <a:pPr algn="ctr">
              <a:lnSpc>
                <a:spcPct val="114000"/>
              </a:lnSpc>
            </a:pPr>
            <a:r>
              <a:rPr lang="de-DE" sz="1800" dirty="0">
                <a:solidFill>
                  <a:schemeClr val="bg2"/>
                </a:solidFill>
              </a:rPr>
              <a:t>mit dem neuen Kommunikations-Design!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CC57475-B125-D0A7-6050-40491F05B0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070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8908CF-8D89-BA98-00F7-42F1B68E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7980439-05EB-7F07-AD72-384B367F27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79AFF93-0DAC-6A55-C486-F9EC6EBE5D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53" y="857250"/>
            <a:ext cx="8834094" cy="5143500"/>
          </a:xfrm>
          <a:prstGeom prst="rect">
            <a:avLst/>
          </a:prstGeom>
        </p:spPr>
      </p:pic>
      <p:sp>
        <p:nvSpPr>
          <p:cNvPr id="6" name="Pfeil: nach oben 5">
            <a:extLst>
              <a:ext uri="{FF2B5EF4-FFF2-40B4-BE49-F238E27FC236}">
                <a16:creationId xmlns:a16="http://schemas.microsoft.com/office/drawing/2014/main" id="{FA7F9A51-1AD3-AB36-04DE-2CED9C2D79CF}"/>
              </a:ext>
            </a:extLst>
          </p:cNvPr>
          <p:cNvSpPr/>
          <p:nvPr/>
        </p:nvSpPr>
        <p:spPr>
          <a:xfrm rot="12994524">
            <a:off x="6359237" y="4664827"/>
            <a:ext cx="429491" cy="867641"/>
          </a:xfrm>
          <a:prstGeom prst="upArrow">
            <a:avLst/>
          </a:prstGeom>
          <a:solidFill>
            <a:srgbClr val="FDE24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13"/>
          </a:p>
        </p:txBody>
      </p:sp>
      <p:sp>
        <p:nvSpPr>
          <p:cNvPr id="7" name="Pfeil: nach oben 6">
            <a:extLst>
              <a:ext uri="{FF2B5EF4-FFF2-40B4-BE49-F238E27FC236}">
                <a16:creationId xmlns:a16="http://schemas.microsoft.com/office/drawing/2014/main" id="{FCF0ADBC-036D-36F0-B5C0-B382AF8946A5}"/>
              </a:ext>
            </a:extLst>
          </p:cNvPr>
          <p:cNvSpPr/>
          <p:nvPr/>
        </p:nvSpPr>
        <p:spPr>
          <a:xfrm rot="16968059">
            <a:off x="6134101" y="1061371"/>
            <a:ext cx="429491" cy="867641"/>
          </a:xfrm>
          <a:prstGeom prst="upArrow">
            <a:avLst/>
          </a:prstGeom>
          <a:solidFill>
            <a:srgbClr val="FDE24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13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8BA3A5F-DACC-E736-AD0A-A3CE42C8B7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43020" y="4642411"/>
            <a:ext cx="355634" cy="338603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86ADAF0F-C6C0-097C-68B8-296A21838D79}"/>
              </a:ext>
            </a:extLst>
          </p:cNvPr>
          <p:cNvSpPr txBox="1"/>
          <p:nvPr/>
        </p:nvSpPr>
        <p:spPr>
          <a:xfrm>
            <a:off x="6143020" y="4622293"/>
            <a:ext cx="23956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100" b="1" dirty="0"/>
              <a:t>1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C39725A7-C806-EA41-8F33-2042BA1E59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84124" y="1672841"/>
            <a:ext cx="355634" cy="338603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93609E55-9094-DE2A-495D-06EB4CD26CFB}"/>
              </a:ext>
            </a:extLst>
          </p:cNvPr>
          <p:cNvSpPr txBox="1"/>
          <p:nvPr/>
        </p:nvSpPr>
        <p:spPr>
          <a:xfrm>
            <a:off x="6210702" y="1652724"/>
            <a:ext cx="2129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100" b="1" dirty="0"/>
              <a:t>2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8295A885-FF30-6A9B-E16E-50DC2CA21D87}"/>
              </a:ext>
            </a:extLst>
          </p:cNvPr>
          <p:cNvSpPr txBox="1"/>
          <p:nvPr/>
        </p:nvSpPr>
        <p:spPr>
          <a:xfrm>
            <a:off x="4535745" y="4622294"/>
            <a:ext cx="1507402" cy="559961"/>
          </a:xfrm>
          <a:prstGeom prst="rect">
            <a:avLst/>
          </a:prstGeom>
          <a:solidFill>
            <a:srgbClr val="FDE24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de-DE" sz="1013" dirty="0"/>
              <a:t>Hier kannst du z.B. das Logo austauschen.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5A612B0-A6EC-FFFA-4720-F8C770705274}"/>
              </a:ext>
            </a:extLst>
          </p:cNvPr>
          <p:cNvSpPr txBox="1"/>
          <p:nvPr/>
        </p:nvSpPr>
        <p:spPr>
          <a:xfrm>
            <a:off x="6573982" y="1763169"/>
            <a:ext cx="2051784" cy="1027589"/>
          </a:xfrm>
          <a:prstGeom prst="rect">
            <a:avLst/>
          </a:prstGeom>
          <a:solidFill>
            <a:srgbClr val="FDE24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de-DE" sz="1013" dirty="0"/>
              <a:t>Ist deine neue Folien-Vorlage fertig klicke auf „Masteransicht“ beenden. Deine neuen Vorlagen findest du nun wie oben unter „Layout“.</a:t>
            </a:r>
          </a:p>
        </p:txBody>
      </p:sp>
    </p:spTree>
    <p:extLst>
      <p:ext uri="{BB962C8B-B14F-4D97-AF65-F5344CB8AC3E}">
        <p14:creationId xmlns:p14="http://schemas.microsoft.com/office/powerpoint/2010/main" val="28893778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F26AD9-0BD3-F289-C14D-45E79BA27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Hinweis: Bild in Form austauschen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3372604-5208-313C-7D84-ABEEB1D227D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81A6258-9142-8959-7310-E726C39AAF5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sz="1200" dirty="0"/>
              <a:t>Bearbeitungs-Tipps</a:t>
            </a:r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18420AB-14B5-A1FE-395B-C828A18FAE3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7EA40AA-2947-40CF-9272-4F9CF16D25E9}" type="datetime1">
              <a:rPr lang="de-DE" smtClean="0"/>
              <a:t>13.03.2025</a:t>
            </a:fld>
            <a:endParaRPr lang="en-US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71DC722-4A57-5FBE-8024-F0D6D237F9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051"/>
          <a:stretch/>
        </p:blipFill>
        <p:spPr>
          <a:xfrm>
            <a:off x="0" y="1676300"/>
            <a:ext cx="9144000" cy="5181700"/>
          </a:xfrm>
          <a:prstGeom prst="rect">
            <a:avLst/>
          </a:prstGeom>
        </p:spPr>
      </p:pic>
      <p:sp>
        <p:nvSpPr>
          <p:cNvPr id="8" name="Pfeil: nach rechts 7">
            <a:extLst>
              <a:ext uri="{FF2B5EF4-FFF2-40B4-BE49-F238E27FC236}">
                <a16:creationId xmlns:a16="http://schemas.microsoft.com/office/drawing/2014/main" id="{64075459-19AF-984A-526C-E218E8B69545}"/>
              </a:ext>
            </a:extLst>
          </p:cNvPr>
          <p:cNvSpPr/>
          <p:nvPr/>
        </p:nvSpPr>
        <p:spPr>
          <a:xfrm>
            <a:off x="4571999" y="1676300"/>
            <a:ext cx="415977" cy="14500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Pfeil: nach rechts 8">
            <a:extLst>
              <a:ext uri="{FF2B5EF4-FFF2-40B4-BE49-F238E27FC236}">
                <a16:creationId xmlns:a16="http://schemas.microsoft.com/office/drawing/2014/main" id="{B85EFE29-57DD-6988-C85A-E9994BF2CC17}"/>
              </a:ext>
            </a:extLst>
          </p:cNvPr>
          <p:cNvSpPr/>
          <p:nvPr/>
        </p:nvSpPr>
        <p:spPr>
          <a:xfrm>
            <a:off x="7532557" y="3822474"/>
            <a:ext cx="433466" cy="14500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02D312DD-336D-4514-666C-E19A6A9E59D9}"/>
              </a:ext>
            </a:extLst>
          </p:cNvPr>
          <p:cNvSpPr/>
          <p:nvPr/>
        </p:nvSpPr>
        <p:spPr>
          <a:xfrm>
            <a:off x="7358638" y="2171090"/>
            <a:ext cx="173919" cy="145005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B12E488E-C459-FC43-7FF9-483E93E3D0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7957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8331F3-EB02-ED31-FEE8-09FDB5892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475" y="4499715"/>
            <a:ext cx="3826187" cy="716816"/>
          </a:xfrm>
        </p:spPr>
        <p:txBody>
          <a:bodyPr/>
          <a:lstStyle/>
          <a:p>
            <a:r>
              <a:rPr lang="de-DE" dirty="0"/>
              <a:t>Shortcuts beim Erstellen einer Präsentation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F5920A0-80F5-F879-A8BA-374E7F0AFFD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sz="1300" dirty="0"/>
              <a:t>Muster-Präsentation</a:t>
            </a:r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209F07C1-4E28-1574-BF0F-FD55E9C35BB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sz="1300" dirty="0"/>
              <a:t>BERARBEITUNGS-TIPPS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6831DDE0-FCF8-CFD2-37B2-A3C117210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6104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6DAEC9-0E31-9E82-CE9A-2DCFE6F66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Shortcuts beim Erstellen einer Präsentation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DACA42ED-9F1D-F8B3-AA30-A0F042A43C6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sz="1300" dirty="0"/>
              <a:t>Bearbeitungs-Tipps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2D692E2-2C78-9DEC-C3E3-17AC24F25EF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98474" y="1879298"/>
            <a:ext cx="7888287" cy="380693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de-DE" sz="1200" dirty="0"/>
              <a:t>ENTER		Nachdem eine Folie in der Übersicht angeklickt wurde ENTER drücken und neue Folie 		hinzufügen</a:t>
            </a:r>
            <a:br>
              <a:rPr lang="de-DE" sz="1200" dirty="0"/>
            </a:br>
            <a:endParaRPr lang="de-DE" sz="1200" dirty="0"/>
          </a:p>
          <a:p>
            <a:pPr>
              <a:lnSpc>
                <a:spcPct val="150000"/>
              </a:lnSpc>
            </a:pPr>
            <a:r>
              <a:rPr lang="de-DE" sz="1200" dirty="0"/>
              <a:t>TAB/ 		Wenn der Cursor ganz am Anfang der Zeile steht, kann man durch TAB drücken einen UMSCHALT +TAB 	Unterpunkt erzeugen (zurück mit UMSCHALT + TAB)</a:t>
            </a:r>
          </a:p>
          <a:p>
            <a:pPr lvl="5">
              <a:lnSpc>
                <a:spcPct val="150000"/>
              </a:lnSpc>
            </a:pPr>
            <a:r>
              <a:rPr lang="de-DE" sz="1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So wie den hier</a:t>
            </a:r>
          </a:p>
          <a:p>
            <a:pPr lvl="6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de-DE" sz="1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Oder noch tiefer auf dem gleichen Weg</a:t>
            </a:r>
            <a:br>
              <a:rPr lang="de-DE" sz="1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</a:br>
            <a:endParaRPr lang="de-DE" sz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sz="1200" dirty="0"/>
              <a:t>UMSCHALT+ ALT	Oder dasselbe mit der Tastenkombination UMSCHALT + ALT und dann die Pfeiltasten + +Pfeiltasten 		nach oben/unten/rechts/links</a:t>
            </a:r>
            <a:br>
              <a:rPr lang="de-DE" sz="1200" dirty="0"/>
            </a:br>
            <a:endParaRPr lang="de-DE" sz="1200" dirty="0"/>
          </a:p>
          <a:p>
            <a:pPr>
              <a:lnSpc>
                <a:spcPct val="150000"/>
              </a:lnSpc>
            </a:pPr>
            <a:r>
              <a:rPr lang="de-DE" sz="1200" dirty="0"/>
              <a:t>UMSCHLAT+F3	Buchstaben in Großbuchstaben oder wieder zurück verwandeln: </a:t>
            </a:r>
            <a:br>
              <a:rPr lang="de-DE" sz="1200" dirty="0"/>
            </a:br>
            <a:r>
              <a:rPr lang="de-DE" sz="1200" dirty="0"/>
              <a:t>		Wort(e) markieren und UMSCHALT + F3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3F8EAE1-1B19-4F9C-3549-452997FC96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4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8331F3-EB02-ED31-FEE8-09FDB5892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475" y="4499715"/>
            <a:ext cx="3826187" cy="716816"/>
          </a:xfrm>
        </p:spPr>
        <p:txBody>
          <a:bodyPr/>
          <a:lstStyle/>
          <a:p>
            <a:r>
              <a:rPr lang="de-DE" dirty="0"/>
              <a:t>Shortcuts im Präsentationsmodus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F5920A0-80F5-F879-A8BA-374E7F0AFFD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sz="1300" dirty="0"/>
              <a:t>Muster-Präsentation</a:t>
            </a:r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209F07C1-4E28-1574-BF0F-FD55E9C35BB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sz="1300" dirty="0"/>
              <a:t>PRÄSENTATIONSMODUS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C7FB8EDC-3279-3A35-6B1A-4D6B89324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1509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Shortcuts im Präsentationsmodus</a:t>
            </a:r>
          </a:p>
        </p:txBody>
      </p:sp>
      <p:sp>
        <p:nvSpPr>
          <p:cNvPr id="16" name="Textplatzhalter 15"/>
          <p:cNvSpPr>
            <a:spLocks noGrp="1"/>
          </p:cNvSpPr>
          <p:nvPr>
            <p:ph sz="quarter" idx="11"/>
          </p:nvPr>
        </p:nvSpPr>
        <p:spPr>
          <a:xfrm>
            <a:off x="498475" y="2110728"/>
            <a:ext cx="7888288" cy="3188293"/>
          </a:xfrm>
        </p:spPr>
        <p:txBody>
          <a:bodyPr>
            <a:normAutofit/>
          </a:bodyPr>
          <a:lstStyle/>
          <a:p>
            <a:r>
              <a:rPr lang="de-DE" sz="1200" dirty="0"/>
              <a:t>UMSCHALT + F5		Präsentation starten </a:t>
            </a:r>
          </a:p>
          <a:p>
            <a:endParaRPr lang="de-DE" sz="1200" dirty="0"/>
          </a:p>
          <a:p>
            <a:r>
              <a:rPr lang="de-DE" sz="1200" dirty="0"/>
              <a:t>ENTER/Pfeil nach unten 	Nächste Folie</a:t>
            </a:r>
          </a:p>
          <a:p>
            <a:endParaRPr lang="de-DE" sz="1200" dirty="0"/>
          </a:p>
          <a:p>
            <a:r>
              <a:rPr lang="de-DE" sz="1200" dirty="0"/>
              <a:t>B			Bildschirm auf schwarz schalten (B wie Black)</a:t>
            </a:r>
          </a:p>
          <a:p>
            <a:endParaRPr lang="de-DE" sz="1200" dirty="0"/>
          </a:p>
          <a:p>
            <a:r>
              <a:rPr lang="de-DE" sz="1200" dirty="0"/>
              <a:t>25 und dann ENTER		Zur Folie mit der Nummer 25 springen:</a:t>
            </a:r>
          </a:p>
          <a:p>
            <a:pPr marL="0" indent="0">
              <a:buNone/>
            </a:pPr>
            <a:endParaRPr lang="de-DE" sz="120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986ED942-DD83-A753-AECD-2F05EBA086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260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E73CF2-E75E-F994-3A49-5098FA1B2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Noto Sans"/>
                <a:ea typeface="Noto Sans"/>
                <a:cs typeface="Noto Sans"/>
              </a:rPr>
              <a:t>Überschrift einzeilig</a:t>
            </a:r>
            <a:br>
              <a:rPr lang="de-DE" dirty="0">
                <a:latin typeface="Noto Sans"/>
                <a:ea typeface="Noto Sans"/>
                <a:cs typeface="Noto Sans"/>
              </a:rPr>
            </a:br>
            <a:r>
              <a:rPr lang="de-DE" dirty="0">
                <a:latin typeface="Noto Sans"/>
                <a:ea typeface="Noto Sans"/>
                <a:cs typeface="Noto Sans"/>
              </a:rPr>
              <a:t>zweizeilig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49320D6-A9B4-9C4C-5D12-78DD0307D06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sz="1300" dirty="0"/>
              <a:t>Muster-Präsentation</a:t>
            </a: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AD3B0FA-2B2B-E4D8-4E89-006A9497C34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de-DE" dirty="0"/>
              <a:t>Abschnitt-ABC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9475492-7E20-6AA3-674B-25AF5987DB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30963" y="-1393422"/>
            <a:ext cx="3086100" cy="2938314"/>
          </a:xfrm>
          <a:prstGeom prst="rect">
            <a:avLst/>
          </a:prstGeom>
        </p:spPr>
      </p:pic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D447925-A1E8-CA9F-71A7-2BF55CDCA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070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6DAEC9-0E31-9E82-CE9A-2DCFE6F66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Noto Sans"/>
                <a:ea typeface="Noto Sans"/>
                <a:cs typeface="Noto Sans"/>
              </a:rPr>
              <a:t>Aussage der Folie einzeilig</a:t>
            </a:r>
            <a:br>
              <a:rPr lang="de-DE" dirty="0">
                <a:latin typeface="Noto Sans"/>
                <a:ea typeface="Noto Sans"/>
                <a:cs typeface="Noto Sans"/>
              </a:rPr>
            </a:br>
            <a:r>
              <a:rPr lang="de-DE" dirty="0">
                <a:latin typeface="Noto Sans"/>
                <a:ea typeface="Noto Sans"/>
                <a:cs typeface="Noto Sans"/>
              </a:rPr>
              <a:t>zweizeilig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CA322F45-568E-F580-BCD9-283FE53532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DACA42ED-9F1D-F8B3-AA30-A0F042A43C6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sz="1300" dirty="0"/>
              <a:t>Muster-Präsentation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2D692E2-2C78-9DEC-C3E3-17AC24F25EF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1200" dirty="0" err="1">
                <a:latin typeface="Noto Sans"/>
                <a:ea typeface="Noto Sans"/>
                <a:cs typeface="Noto Sans"/>
              </a:rPr>
              <a:t>Lorem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ipsum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dolor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sit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amet</a:t>
            </a:r>
            <a:r>
              <a:rPr lang="de-DE" sz="1200" dirty="0">
                <a:latin typeface="Noto Sans"/>
                <a:ea typeface="Noto Sans"/>
                <a:cs typeface="Noto Sans"/>
              </a:rPr>
              <a:t>,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consetetur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sadipscing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elitr</a:t>
            </a:r>
            <a:r>
              <a:rPr lang="de-DE" sz="1200" dirty="0">
                <a:latin typeface="Noto Sans"/>
                <a:ea typeface="Noto Sans"/>
                <a:cs typeface="Noto Sans"/>
              </a:rPr>
              <a:t>, sed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diam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nonumy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eirmod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tempor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invidunt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ut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labore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et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dolore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magna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aliquyam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erat, sed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diam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voluptua</a:t>
            </a:r>
            <a:r>
              <a:rPr lang="de-DE" sz="1200" dirty="0">
                <a:latin typeface="Noto Sans"/>
                <a:ea typeface="Noto Sans"/>
                <a:cs typeface="Noto Sans"/>
              </a:rPr>
              <a:t>. At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vero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eos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et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accusam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et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justo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duo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dolores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et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ea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rebum</a:t>
            </a:r>
            <a:r>
              <a:rPr lang="de-DE" sz="1200" dirty="0">
                <a:latin typeface="Noto Sans"/>
                <a:ea typeface="Noto Sans"/>
                <a:cs typeface="Noto Sans"/>
              </a:rPr>
              <a:t>. Stet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clita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kasd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gubergren</a:t>
            </a:r>
            <a:r>
              <a:rPr lang="de-DE" sz="1200" dirty="0">
                <a:latin typeface="Noto Sans"/>
                <a:ea typeface="Noto Sans"/>
                <a:cs typeface="Noto Sans"/>
              </a:rPr>
              <a:t>,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no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sea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takimata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sanctus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est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Lorem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ipsum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dolor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sit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amet</a:t>
            </a:r>
            <a:r>
              <a:rPr lang="de-DE" sz="1200" dirty="0">
                <a:latin typeface="Noto Sans"/>
                <a:ea typeface="Noto Sans"/>
                <a:cs typeface="Noto Sans"/>
              </a:rPr>
              <a:t>.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Lorem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ipsum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dolor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sit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amet</a:t>
            </a:r>
            <a:r>
              <a:rPr lang="de-DE" sz="1200" dirty="0">
                <a:latin typeface="Noto Sans"/>
                <a:ea typeface="Noto Sans"/>
                <a:cs typeface="Noto Sans"/>
              </a:rPr>
              <a:t>,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consetetur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sadipscing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elitr</a:t>
            </a:r>
            <a:r>
              <a:rPr lang="de-DE" sz="1200" dirty="0">
                <a:latin typeface="Noto Sans"/>
                <a:ea typeface="Noto Sans"/>
                <a:cs typeface="Noto Sans"/>
              </a:rPr>
              <a:t>, sed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diam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nonumy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eirmod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tempor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invidunt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ut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labore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et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dolore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magna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aliquyam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erat, sed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diam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voluptua</a:t>
            </a:r>
            <a:r>
              <a:rPr lang="de-DE" sz="1200" dirty="0">
                <a:latin typeface="Noto Sans"/>
                <a:ea typeface="Noto Sans"/>
                <a:cs typeface="Noto Sans"/>
              </a:rPr>
              <a:t>. At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vero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eos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et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accusam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et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justo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duo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dolores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et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ea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rebum</a:t>
            </a:r>
            <a:r>
              <a:rPr lang="de-DE" sz="1200" dirty="0">
                <a:latin typeface="Noto Sans"/>
                <a:ea typeface="Noto Sans"/>
                <a:cs typeface="Noto Sans"/>
              </a:rPr>
              <a:t>. Stet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clita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kasd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gubergren</a:t>
            </a:r>
            <a:r>
              <a:rPr lang="de-DE" sz="1200" dirty="0">
                <a:latin typeface="Noto Sans"/>
                <a:ea typeface="Noto Sans"/>
                <a:cs typeface="Noto Sans"/>
              </a:rPr>
              <a:t>,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no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sea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takimata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sanctus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est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Lorem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ipsum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dolor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sit</a:t>
            </a:r>
            <a:r>
              <a:rPr lang="de-DE" sz="1200" dirty="0">
                <a:latin typeface="Noto Sans"/>
                <a:ea typeface="Noto Sans"/>
                <a:cs typeface="Noto Sans"/>
              </a:rPr>
              <a:t> </a:t>
            </a:r>
            <a:r>
              <a:rPr lang="de-DE" sz="1200" dirty="0" err="1">
                <a:latin typeface="Noto Sans"/>
                <a:ea typeface="Noto Sans"/>
                <a:cs typeface="Noto Sans"/>
              </a:rPr>
              <a:t>amet</a:t>
            </a:r>
            <a:r>
              <a:rPr lang="de-DE" sz="1200" dirty="0">
                <a:latin typeface="Noto Sans"/>
                <a:ea typeface="Noto Sans"/>
                <a:cs typeface="Noto Sans"/>
              </a:rPr>
              <a:t>.</a:t>
            </a:r>
            <a:endParaRPr lang="de-DE" sz="12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A6409E1-A222-FE91-9049-21CFC515AA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7259671">
            <a:off x="7602020" y="-457439"/>
            <a:ext cx="2578169" cy="247678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A7A41F31-49C2-CB00-05BC-8065B3B239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3602578">
            <a:off x="-395731" y="5657902"/>
            <a:ext cx="2305940" cy="2215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247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8331F3-EB02-ED31-FEE8-09FDB5892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475" y="4499715"/>
            <a:ext cx="3826187" cy="716816"/>
          </a:xfrm>
        </p:spPr>
        <p:txBody>
          <a:bodyPr/>
          <a:lstStyle/>
          <a:p>
            <a:r>
              <a:rPr lang="de-DE" dirty="0">
                <a:latin typeface="Noto Sans"/>
                <a:ea typeface="Noto Sans"/>
                <a:cs typeface="Noto Sans"/>
              </a:rPr>
              <a:t>Überschrift einzeilig</a:t>
            </a:r>
            <a:br>
              <a:rPr lang="de-DE" dirty="0">
                <a:latin typeface="Noto Sans"/>
                <a:ea typeface="Noto Sans"/>
                <a:cs typeface="Noto Sans"/>
              </a:rPr>
            </a:br>
            <a:r>
              <a:rPr lang="de-DE" dirty="0">
                <a:latin typeface="Noto Sans"/>
                <a:ea typeface="Noto Sans"/>
                <a:cs typeface="Noto Sans"/>
              </a:rPr>
              <a:t>zweizeilig</a:t>
            </a: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F5920A0-80F5-F879-A8BA-374E7F0AFFD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sz="1300" dirty="0"/>
              <a:t>Muster-Präsentation</a:t>
            </a:r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209F07C1-4E28-1574-BF0F-FD55E9C35BB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de-DE" dirty="0">
                <a:latin typeface="Noto Sans"/>
                <a:ea typeface="Noto Sans"/>
                <a:cs typeface="Noto Sans"/>
              </a:rPr>
              <a:t>Abschnitt ABC</a:t>
            </a:r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234B592-BA37-BB91-B1BF-364A15F41D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39330" y="481817"/>
            <a:ext cx="3833910" cy="3254727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6EBDD90F-18DA-1B2E-F7A7-09EB6AE10937}"/>
              </a:ext>
            </a:extLst>
          </p:cNvPr>
          <p:cNvSpPr txBox="1">
            <a:spLocks/>
          </p:cNvSpPr>
          <p:nvPr/>
        </p:nvSpPr>
        <p:spPr>
          <a:xfrm>
            <a:off x="5286124" y="1046922"/>
            <a:ext cx="2732883" cy="19366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kern="120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de-DE" dirty="0">
                <a:solidFill>
                  <a:srgbClr val="FFFFFF"/>
                </a:solidFill>
                <a:latin typeface="Noto Sans"/>
                <a:ea typeface="Noto Sans"/>
                <a:cs typeface="Noto Sans"/>
              </a:rPr>
              <a:t>BOTSCHAFT ZUSÄTZLICH...!</a:t>
            </a:r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8581D73B-B02B-5CFE-2171-FC00FA89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96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platzhalter 18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>
                <a:latin typeface="Noto Sans"/>
                <a:ea typeface="Noto Sans"/>
                <a:cs typeface="Noto Sans"/>
              </a:rPr>
              <a:t>Danke.</a:t>
            </a:r>
            <a:endParaRPr lang="de-DE"/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>
                <a:latin typeface="Noto Sans"/>
                <a:ea typeface="Noto Sans"/>
                <a:cs typeface="Noto Sans"/>
              </a:rPr>
              <a:t>Noch Fragen? </a:t>
            </a:r>
          </a:p>
          <a:p>
            <a:r>
              <a:rPr lang="de-DE" dirty="0">
                <a:latin typeface="Noto Sans"/>
                <a:ea typeface="Noto Sans"/>
                <a:cs typeface="Noto Sans"/>
              </a:rPr>
              <a:t>Kontaktiert uns gerne.</a:t>
            </a:r>
            <a:endParaRPr lang="de-D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1067BCF-BF39-E29E-638F-0F411736B9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2520" y="4458368"/>
            <a:ext cx="3313568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de-DE" altLang="de-DE" sz="1600" b="1" dirty="0">
                <a:latin typeface="Noto Sans"/>
                <a:ea typeface="Noto Sans"/>
                <a:cs typeface="Noto Sans"/>
              </a:rPr>
              <a:t>Dorina Rauth</a:t>
            </a:r>
            <a:endParaRPr lang="de-DE" altLang="de-DE" sz="1600" b="1" u="none" strike="noStrike" cap="none" normalizeH="0" baseline="0" dirty="0">
              <a:ln>
                <a:noFill/>
              </a:ln>
              <a:effectLst/>
              <a:latin typeface="Noto Sans"/>
              <a:ea typeface="Noto Sans"/>
              <a:cs typeface="Noto Sans"/>
            </a:endParaRPr>
          </a:p>
          <a:p>
            <a:pPr algn="ctr" defTabSz="914400"/>
            <a:r>
              <a:rPr kumimoji="0" lang="de-DE" altLang="de-DE" sz="1200" b="1" u="none" strike="noStrike" cap="none" normalizeH="0" baseline="0" dirty="0">
                <a:ln>
                  <a:noFill/>
                </a:ln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WELTLADEN-DACHVERBAND e.V.</a:t>
            </a:r>
          </a:p>
          <a:p>
            <a:pPr algn="ctr" defTabSz="914400"/>
            <a:r>
              <a:rPr lang="de-DE" altLang="de-DE" sz="1200" dirty="0">
                <a:latin typeface="Noto Sans"/>
                <a:ea typeface="Noto Sans"/>
                <a:cs typeface="Noto Sans"/>
              </a:rPr>
              <a:t>Projektleitung Marketing &amp; Kommunikation </a:t>
            </a:r>
            <a:endParaRPr lang="de-DE" altLang="de-DE" sz="1200" b="0" u="none" strike="noStrike" cap="none" normalizeH="0" baseline="0" dirty="0">
              <a:ln>
                <a:noFill/>
              </a:ln>
              <a:effectLst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200" b="0" u="none" strike="noStrike" cap="none" normalizeH="0" baseline="0" dirty="0">
              <a:ln>
                <a:noFill/>
              </a:ln>
              <a:effectLst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u="sng" strike="noStrike" cap="none" normalizeH="0" baseline="0" dirty="0">
                <a:ln>
                  <a:noFill/>
                </a:ln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+49 6131 68907-92</a:t>
            </a:r>
            <a:endParaRPr kumimoji="0" lang="de-DE" altLang="de-DE" sz="1200" b="0" u="sng" strike="noStrike" cap="none" normalizeH="0" baseline="0" dirty="0">
              <a:ln>
                <a:noFill/>
              </a:ln>
              <a:effectLst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altLang="de-DE" sz="1200" u="sng" dirty="0">
                <a:latin typeface="Noto Sans"/>
                <a:ea typeface="Noto Sans"/>
                <a:cs typeface="Noto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d.rauth@</a:t>
            </a:r>
            <a:r>
              <a:rPr kumimoji="0" lang="de-DE" altLang="de-DE" sz="1200" b="0" u="sng" strike="noStrike" cap="none" normalizeH="0" baseline="0" dirty="0">
                <a:ln>
                  <a:noFill/>
                </a:ln>
                <a:effectLst/>
                <a:latin typeface="Noto Sans"/>
                <a:ea typeface="Noto Sans"/>
                <a:cs typeface="Noto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weltla</a:t>
            </a:r>
            <a:r>
              <a:rPr kumimoji="0" lang="de-DE" altLang="de-DE" sz="1200" b="0" u="sng" strike="noStrike" cap="none" normalizeH="0" baseline="0" dirty="0">
                <a:ln>
                  <a:noFill/>
                </a:ln>
                <a:effectLst/>
                <a:latin typeface="Noto Sans"/>
                <a:ea typeface="Noto Sans"/>
                <a:cs typeface="Noto Sans"/>
              </a:rPr>
              <a:t>den.de</a:t>
            </a:r>
            <a:endParaRPr lang="de-DE" altLang="de-DE" sz="1200" b="0" u="sng" strike="noStrike" cap="none" normalizeH="0" baseline="0" dirty="0">
              <a:ln>
                <a:noFill/>
              </a:ln>
              <a:effectLst/>
              <a:latin typeface="Noto Sans"/>
              <a:ea typeface="Noto Sans"/>
              <a:cs typeface="Noto Sans"/>
            </a:endParaRPr>
          </a:p>
        </p:txBody>
      </p:sp>
      <p:sp>
        <p:nvSpPr>
          <p:cNvPr id="7" name="Grafik 5">
            <a:extLst>
              <a:ext uri="{FF2B5EF4-FFF2-40B4-BE49-F238E27FC236}">
                <a16:creationId xmlns:a16="http://schemas.microsoft.com/office/drawing/2014/main" id="{F72349F1-3F17-B9A4-C0C6-14CC46E46185}"/>
              </a:ext>
            </a:extLst>
          </p:cNvPr>
          <p:cNvSpPr/>
          <p:nvPr/>
        </p:nvSpPr>
        <p:spPr>
          <a:xfrm>
            <a:off x="6033944" y="2695575"/>
            <a:ext cx="1689893" cy="1604981"/>
          </a:xfrm>
          <a:custGeom>
            <a:avLst/>
            <a:gdLst>
              <a:gd name="connsiteX0" fmla="*/ 1116887 w 3384806"/>
              <a:gd name="connsiteY0" fmla="*/ 3116603 h 3214729"/>
              <a:gd name="connsiteX1" fmla="*/ 520622 w 3384806"/>
              <a:gd name="connsiteY1" fmla="*/ 2757510 h 3214729"/>
              <a:gd name="connsiteX2" fmla="*/ 354887 w 3384806"/>
              <a:gd name="connsiteY2" fmla="*/ 2578440 h 3214729"/>
              <a:gd name="connsiteX3" fmla="*/ 17702 w 3384806"/>
              <a:gd name="connsiteY3" fmla="*/ 1806915 h 3214729"/>
              <a:gd name="connsiteX4" fmla="*/ 23417 w 3384806"/>
              <a:gd name="connsiteY4" fmla="*/ 1448775 h 3214729"/>
              <a:gd name="connsiteX5" fmla="*/ 1154987 w 3384806"/>
              <a:gd name="connsiteY5" fmla="*/ 86700 h 3214729"/>
              <a:gd name="connsiteX6" fmla="*/ 1702674 w 3384806"/>
              <a:gd name="connsiteY6" fmla="*/ 22 h 3214729"/>
              <a:gd name="connsiteX7" fmla="*/ 1792209 w 3384806"/>
              <a:gd name="connsiteY7" fmla="*/ 1927 h 3214729"/>
              <a:gd name="connsiteX8" fmla="*/ 2543732 w 3384806"/>
              <a:gd name="connsiteY8" fmla="*/ 214335 h 3214729"/>
              <a:gd name="connsiteX9" fmla="*/ 2725659 w 3384806"/>
              <a:gd name="connsiteY9" fmla="*/ 330540 h 3214729"/>
              <a:gd name="connsiteX10" fmla="*/ 3295254 w 3384806"/>
              <a:gd name="connsiteY10" fmla="*/ 1086825 h 3214729"/>
              <a:gd name="connsiteX11" fmla="*/ 3384789 w 3384806"/>
              <a:gd name="connsiteY11" fmla="*/ 1605937 h 3214729"/>
              <a:gd name="connsiteX12" fmla="*/ 3276204 w 3384806"/>
              <a:gd name="connsiteY12" fmla="*/ 2173627 h 3214729"/>
              <a:gd name="connsiteX13" fmla="*/ 1833167 w 3384806"/>
              <a:gd name="connsiteY13" fmla="*/ 3208995 h 3214729"/>
              <a:gd name="connsiteX14" fmla="*/ 1696959 w 3384806"/>
              <a:gd name="connsiteY14" fmla="*/ 3214710 h 3214729"/>
              <a:gd name="connsiteX15" fmla="*/ 1116887 w 3384806"/>
              <a:gd name="connsiteY15" fmla="*/ 3116603 h 3214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84806" h="3214729">
                <a:moveTo>
                  <a:pt x="1116887" y="3116603"/>
                </a:moveTo>
                <a:cubicBezTo>
                  <a:pt x="916862" y="3049928"/>
                  <a:pt x="705407" y="2938485"/>
                  <a:pt x="520622" y="2757510"/>
                </a:cubicBezTo>
                <a:cubicBezTo>
                  <a:pt x="460614" y="2702265"/>
                  <a:pt x="405369" y="2642257"/>
                  <a:pt x="354887" y="2578440"/>
                </a:cubicBezTo>
                <a:cubicBezTo>
                  <a:pt x="51992" y="2239350"/>
                  <a:pt x="18654" y="2061232"/>
                  <a:pt x="17702" y="1806915"/>
                </a:cubicBezTo>
                <a:cubicBezTo>
                  <a:pt x="-17541" y="1631655"/>
                  <a:pt x="8177" y="1591650"/>
                  <a:pt x="23417" y="1448775"/>
                </a:cubicBezTo>
                <a:cubicBezTo>
                  <a:pt x="182484" y="429600"/>
                  <a:pt x="384414" y="305775"/>
                  <a:pt x="1154987" y="86700"/>
                </a:cubicBezTo>
                <a:cubicBezTo>
                  <a:pt x="1332152" y="28597"/>
                  <a:pt x="1516937" y="-930"/>
                  <a:pt x="1702674" y="22"/>
                </a:cubicBezTo>
                <a:cubicBezTo>
                  <a:pt x="1732202" y="22"/>
                  <a:pt x="1762682" y="975"/>
                  <a:pt x="1792209" y="1927"/>
                </a:cubicBezTo>
                <a:cubicBezTo>
                  <a:pt x="2024619" y="10500"/>
                  <a:pt x="2288462" y="64792"/>
                  <a:pt x="2543732" y="214335"/>
                </a:cubicBezTo>
                <a:cubicBezTo>
                  <a:pt x="2606597" y="249577"/>
                  <a:pt x="2667557" y="287677"/>
                  <a:pt x="2725659" y="330540"/>
                </a:cubicBezTo>
                <a:cubicBezTo>
                  <a:pt x="3163809" y="616290"/>
                  <a:pt x="3214292" y="787740"/>
                  <a:pt x="3295254" y="1086825"/>
                </a:cubicBezTo>
                <a:cubicBezTo>
                  <a:pt x="3355262" y="1253512"/>
                  <a:pt x="3384789" y="1428772"/>
                  <a:pt x="3384789" y="1605937"/>
                </a:cubicBezTo>
                <a:cubicBezTo>
                  <a:pt x="3385742" y="1996462"/>
                  <a:pt x="3346689" y="1996462"/>
                  <a:pt x="3276204" y="2173627"/>
                </a:cubicBezTo>
                <a:cubicBezTo>
                  <a:pt x="2849484" y="3111840"/>
                  <a:pt x="2620884" y="3187088"/>
                  <a:pt x="1833167" y="3208995"/>
                </a:cubicBezTo>
                <a:cubicBezTo>
                  <a:pt x="1787447" y="3212805"/>
                  <a:pt x="1741727" y="3214710"/>
                  <a:pt x="1696959" y="3214710"/>
                </a:cubicBezTo>
                <a:cubicBezTo>
                  <a:pt x="1498839" y="3215663"/>
                  <a:pt x="1302624" y="3182325"/>
                  <a:pt x="1116887" y="3116603"/>
                </a:cubicBez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17491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08D996-DAE7-1A6A-8C72-EB0D91E2F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Agenda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A36AADE-3E35-59E7-E2A6-4D4C843C33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de-DE" sz="1800" dirty="0"/>
              <a:t>Muster-Folien</a:t>
            </a:r>
          </a:p>
          <a:p>
            <a:r>
              <a:rPr lang="de-DE" sz="1800" b="1" dirty="0"/>
              <a:t>Logo</a:t>
            </a:r>
          </a:p>
          <a:p>
            <a:r>
              <a:rPr lang="de-DE" sz="1800" dirty="0"/>
              <a:t>Schriftart</a:t>
            </a:r>
          </a:p>
          <a:p>
            <a:r>
              <a:rPr lang="de-DE" sz="1800" dirty="0"/>
              <a:t>Farben</a:t>
            </a:r>
          </a:p>
          <a:p>
            <a:r>
              <a:rPr lang="de-DE" sz="1800" dirty="0"/>
              <a:t>Formsprache</a:t>
            </a:r>
          </a:p>
          <a:p>
            <a:r>
              <a:rPr lang="de-DE" sz="1800" dirty="0"/>
              <a:t>Bildsprache</a:t>
            </a:r>
          </a:p>
          <a:p>
            <a:r>
              <a:rPr lang="de-DE" sz="1800" dirty="0"/>
              <a:t>Bearbeitungs-Tipps</a:t>
            </a:r>
          </a:p>
          <a:p>
            <a:r>
              <a:rPr lang="de-DE" sz="1800" dirty="0"/>
              <a:t>Präsentationsmodus</a:t>
            </a:r>
          </a:p>
        </p:txBody>
      </p:sp>
      <p:sp>
        <p:nvSpPr>
          <p:cNvPr id="10" name="Inhaltsplatzhalter 3">
            <a:extLst>
              <a:ext uri="{FF2B5EF4-FFF2-40B4-BE49-F238E27FC236}">
                <a16:creationId xmlns:a16="http://schemas.microsoft.com/office/drawing/2014/main" id="{A93B0A67-F344-FC5A-3380-7F1F7041588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sz="1300" dirty="0"/>
              <a:t>Muster-Präsentation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253629D-026D-A35C-A0D1-BF83DD1289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5657852" y="780951"/>
            <a:ext cx="2728911" cy="3290487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CBCB96B1-A282-A037-DD85-E9780E06B7AA}"/>
              </a:ext>
            </a:extLst>
          </p:cNvPr>
          <p:cNvSpPr txBox="1"/>
          <p:nvPr/>
        </p:nvSpPr>
        <p:spPr>
          <a:xfrm>
            <a:off x="5857881" y="1556304"/>
            <a:ext cx="2190748" cy="1336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de-DE" sz="1800" dirty="0">
                <a:solidFill>
                  <a:schemeClr val="bg2"/>
                </a:solidFill>
              </a:rPr>
              <a:t>Viel Spaß </a:t>
            </a:r>
          </a:p>
          <a:p>
            <a:pPr algn="ctr">
              <a:lnSpc>
                <a:spcPct val="114000"/>
              </a:lnSpc>
            </a:pPr>
            <a:r>
              <a:rPr lang="de-DE" sz="1800" dirty="0">
                <a:solidFill>
                  <a:schemeClr val="bg2"/>
                </a:solidFill>
              </a:rPr>
              <a:t>mit dem neuen Kommunikations-Design!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280DB44-41C9-51DB-CE73-D6AA270808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7064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6A1CDF-C074-BDA1-ECED-11895B4A0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Reduktion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6D61310-77B1-5D3D-6946-CD58A5E04EF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sz="1300" dirty="0"/>
              <a:t>Muster-Präsentation</a:t>
            </a:r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9D83E0F-E446-5891-5082-5ADEA953AAB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sz="1300" dirty="0"/>
              <a:t>LOGO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CBCFAC1-F314-6994-EF0B-9FDAF92C87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1941" y="2251239"/>
            <a:ext cx="4072051" cy="196035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4B22D3C7-0238-04F9-1FC7-5EB45F2CBCE7}"/>
              </a:ext>
            </a:extLst>
          </p:cNvPr>
          <p:cNvSpPr txBox="1"/>
          <p:nvPr/>
        </p:nvSpPr>
        <p:spPr>
          <a:xfrm>
            <a:off x="4171940" y="4211589"/>
            <a:ext cx="4655865" cy="11707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Schutzzone um das Logo (hier dürfen keine anderen Inhalte platziert werden): 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de-DE" sz="1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nach rechts und links jeweils mindestens 1x Breite des </a:t>
            </a:r>
            <a:r>
              <a:rPr lang="de-DE" sz="1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Ws</a:t>
            </a:r>
            <a:r>
              <a:rPr lang="de-DE" sz="1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de-DE" sz="1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nach oben und unten jeweils mindestens ⅔ x Höhe des </a:t>
            </a:r>
            <a:r>
              <a:rPr lang="de-DE" sz="12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Ws</a:t>
            </a:r>
            <a:r>
              <a:rPr lang="de-DE" sz="1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D110C068-CB9F-BCA6-CB4D-109C90111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288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6A1CDF-C074-BDA1-ECED-11895B4A0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Weniger ist mehr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6D61310-77B1-5D3D-6946-CD58A5E04EF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sz="1300" dirty="0"/>
              <a:t>Muster-Präsentation</a:t>
            </a:r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9D83E0F-E446-5891-5082-5ADEA953AAB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sz="1300" dirty="0"/>
              <a:t>SCHRIFTART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8DD264F-3D81-3F24-C731-648F3F0D5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38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Weltladen-PPT-Vorlage v06 sw">
  <a:themeElements>
    <a:clrScheme name="Benutzerdefiniert 1">
      <a:dk1>
        <a:sysClr val="windowText" lastClr="000000"/>
      </a:dk1>
      <a:lt1>
        <a:sysClr val="window" lastClr="FFFFFF"/>
      </a:lt1>
      <a:dk2>
        <a:srgbClr val="464646"/>
      </a:dk2>
      <a:lt2>
        <a:srgbClr val="FFFFFF"/>
      </a:lt2>
      <a:accent1>
        <a:srgbClr val="F39800"/>
      </a:accent1>
      <a:accent2>
        <a:srgbClr val="FDE240"/>
      </a:accent2>
      <a:accent3>
        <a:srgbClr val="12914A"/>
      </a:accent3>
      <a:accent4>
        <a:srgbClr val="0069B4"/>
      </a:accent4>
      <a:accent5>
        <a:srgbClr val="909090"/>
      </a:accent5>
      <a:accent6>
        <a:srgbClr val="BF4500"/>
      </a:accent6>
      <a:hlink>
        <a:srgbClr val="F39800"/>
      </a:hlink>
      <a:folHlink>
        <a:srgbClr val="FEC037"/>
      </a:folHlink>
    </a:clrScheme>
    <a:fontScheme name="Benutzerdefiniert 2">
      <a:majorFont>
        <a:latin typeface="Noto Sans"/>
        <a:ea typeface=""/>
        <a:cs typeface=""/>
      </a:majorFont>
      <a:minorFont>
        <a:latin typeface="Noto Sans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8A5EC154-6A69-41EB-B182-B73410596075}" vid="{6285D949-77F7-4604-B326-28F689F20E4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9f99dda-70ca-4dee-b37c-8db3c27adc80">
      <Terms xmlns="http://schemas.microsoft.com/office/infopath/2007/PartnerControls"/>
    </lcf76f155ced4ddcb4097134ff3c332f>
    <TaxCatchAll xmlns="b7e9f781-4522-426e-9294-5d66fa8383f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ACBD18A070506409C6900F41E7A0310" ma:contentTypeVersion="18" ma:contentTypeDescription="Ein neues Dokument erstellen." ma:contentTypeScope="" ma:versionID="8be531ba3580a637bfffb657cd0c3001">
  <xsd:schema xmlns:xsd="http://www.w3.org/2001/XMLSchema" xmlns:xs="http://www.w3.org/2001/XMLSchema" xmlns:p="http://schemas.microsoft.com/office/2006/metadata/properties" xmlns:ns2="79f99dda-70ca-4dee-b37c-8db3c27adc80" xmlns:ns3="b7e9f781-4522-426e-9294-5d66fa8383f0" targetNamespace="http://schemas.microsoft.com/office/2006/metadata/properties" ma:root="true" ma:fieldsID="fd3e96e7c9fd31a1e4c2f598a6cb8b23" ns2:_="" ns3:_="">
    <xsd:import namespace="79f99dda-70ca-4dee-b37c-8db3c27adc80"/>
    <xsd:import namespace="b7e9f781-4522-426e-9294-5d66fa838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99dda-70ca-4dee-b37c-8db3c27adc8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ierungen" ma:readOnly="false" ma:fieldId="{5cf76f15-5ced-4ddc-b409-7134ff3c332f}" ma:taxonomyMulti="true" ma:sspId="fda30429-8c0a-4c70-ac24-4594f789b5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e9f781-4522-426e-9294-5d66fa8383f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Freigegeben für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Freigegeben für -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77d3639-cb31-431e-b930-4c8fd7910922}" ma:internalName="TaxCatchAll" ma:showField="CatchAllData" ma:web="b7e9f781-4522-426e-9294-5d66fa8383f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B8210A4-87EE-4F3E-B626-A082C937A8B2}">
  <ds:schemaRefs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purl.org/dc/dcmitype/"/>
    <ds:schemaRef ds:uri="b7e9f781-4522-426e-9294-5d66fa8383f0"/>
    <ds:schemaRef ds:uri="79f99dda-70ca-4dee-b37c-8db3c27adc80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71963EB7-0530-4BB2-A4B5-7C425C6AA57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84F6CD2-E571-4791-988E-6F1F577E2D4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f99dda-70ca-4dee-b37c-8db3c27adc80"/>
    <ds:schemaRef ds:uri="b7e9f781-4522-426e-9294-5d66fa838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Präsentations-Vorlage WELTLADEN leer</Template>
  <TotalTime>0</TotalTime>
  <Words>975</Words>
  <Application>Microsoft Office PowerPoint</Application>
  <PresentationFormat>Bildschirmpräsentation (4:3)</PresentationFormat>
  <Paragraphs>186</Paragraphs>
  <Slides>25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25</vt:i4>
      </vt:variant>
    </vt:vector>
  </HeadingPairs>
  <TitlesOfParts>
    <vt:vector size="30" baseType="lpstr">
      <vt:lpstr>Arial</vt:lpstr>
      <vt:lpstr>Calibri</vt:lpstr>
      <vt:lpstr>Noto Sans</vt:lpstr>
      <vt:lpstr>Symbol</vt:lpstr>
      <vt:lpstr>Weltladen-PPT-Vorlage v06 sw</vt:lpstr>
      <vt:lpstr>PowerPoint-Präsentation</vt:lpstr>
      <vt:lpstr>Agenda</vt:lpstr>
      <vt:lpstr>Überschrift einzeilig zweizeilig</vt:lpstr>
      <vt:lpstr>Aussage der Folie einzeilig zweizeilig</vt:lpstr>
      <vt:lpstr>Überschrift einzeilig zweizeilig</vt:lpstr>
      <vt:lpstr>PowerPoint-Präsentation</vt:lpstr>
      <vt:lpstr>Agenda</vt:lpstr>
      <vt:lpstr>Reduktion</vt:lpstr>
      <vt:lpstr>Weniger ist mehr</vt:lpstr>
      <vt:lpstr>Weniger ist mehr</vt:lpstr>
      <vt:lpstr>Vielfalt leben</vt:lpstr>
      <vt:lpstr>Vielfalt leben</vt:lpstr>
      <vt:lpstr>Zurück zum Ursprung</vt:lpstr>
      <vt:lpstr>Zurück zum Ursprung</vt:lpstr>
      <vt:lpstr>Ankommen im Hier und Jetzt</vt:lpstr>
      <vt:lpstr>Ankommen im  Hier und Jetzt</vt:lpstr>
      <vt:lpstr>Agenda</vt:lpstr>
      <vt:lpstr>PowerPoint-Präsentation</vt:lpstr>
      <vt:lpstr>PowerPoint-Präsentation</vt:lpstr>
      <vt:lpstr>PowerPoint-Präsentation</vt:lpstr>
      <vt:lpstr>Hinweis: Bild in Form austauschen</vt:lpstr>
      <vt:lpstr>Shortcuts beim Erstellen einer Präsentation</vt:lpstr>
      <vt:lpstr>Shortcuts beim Erstellen einer Präsentation</vt:lpstr>
      <vt:lpstr>Shortcuts im Präsentationsmodus</vt:lpstr>
      <vt:lpstr>Shortcuts im Präsentationsmodus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Stephanie Seeger</dc:creator>
  <cp:lastModifiedBy>Stephanie Seeger</cp:lastModifiedBy>
  <cp:revision>1</cp:revision>
  <dcterms:created xsi:type="dcterms:W3CDTF">2025-03-13T12:33:26Z</dcterms:created>
  <dcterms:modified xsi:type="dcterms:W3CDTF">2025-03-13T12:34:16Z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0x010100CACBD18A070506409C6900F41E7A0310</vt:lpwstr>
  </property>
  <property fmtid="{D5CDD505-2E9C-101B-9397-08002B2CF9AE}" pid="3" name="MediaServiceImageTags">
    <vt:lpwstr/>
  </property>
</Properties>
</file>